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2" r:id="rId2"/>
    <p:sldId id="335" r:id="rId3"/>
    <p:sldId id="333" r:id="rId4"/>
    <p:sldId id="340" r:id="rId5"/>
    <p:sldId id="339" r:id="rId6"/>
    <p:sldId id="338" r:id="rId7"/>
    <p:sldId id="337" r:id="rId8"/>
    <p:sldId id="308" r:id="rId9"/>
    <p:sldId id="336" r:id="rId10"/>
    <p:sldId id="343" r:id="rId11"/>
    <p:sldId id="342" r:id="rId12"/>
    <p:sldId id="311" r:id="rId13"/>
    <p:sldId id="309" r:id="rId14"/>
    <p:sldId id="347" r:id="rId15"/>
    <p:sldId id="313" r:id="rId16"/>
    <p:sldId id="314" r:id="rId17"/>
    <p:sldId id="348" r:id="rId18"/>
    <p:sldId id="282" r:id="rId19"/>
    <p:sldId id="316" r:id="rId20"/>
    <p:sldId id="328" r:id="rId21"/>
    <p:sldId id="326" r:id="rId22"/>
    <p:sldId id="281" r:id="rId23"/>
    <p:sldId id="280" r:id="rId24"/>
    <p:sldId id="324" r:id="rId25"/>
    <p:sldId id="327" r:id="rId26"/>
    <p:sldId id="344" r:id="rId27"/>
    <p:sldId id="283" r:id="rId28"/>
    <p:sldId id="345" r:id="rId29"/>
    <p:sldId id="325" r:id="rId30"/>
    <p:sldId id="330" r:id="rId31"/>
    <p:sldId id="287" r:id="rId32"/>
    <p:sldId id="329" r:id="rId33"/>
    <p:sldId id="301" r:id="rId34"/>
    <p:sldId id="302" r:id="rId35"/>
    <p:sldId id="288" r:id="rId36"/>
    <p:sldId id="307" r:id="rId37"/>
    <p:sldId id="293" r:id="rId38"/>
    <p:sldId id="294" r:id="rId39"/>
    <p:sldId id="298" r:id="rId40"/>
    <p:sldId id="303" r:id="rId41"/>
    <p:sldId id="319" r:id="rId42"/>
    <p:sldId id="320" r:id="rId43"/>
    <p:sldId id="34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FF0066"/>
    <a:srgbClr val="FF0000"/>
    <a:srgbClr val="00CC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838" autoAdjust="0"/>
    <p:restoredTop sz="94660"/>
  </p:normalViewPr>
  <p:slideViewPr>
    <p:cSldViewPr>
      <p:cViewPr>
        <p:scale>
          <a:sx n="100" d="100"/>
          <a:sy n="100" d="100"/>
        </p:scale>
        <p:origin x="-1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6956D-2BA2-4F0F-8321-FF8DCFFE445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BDC753-3928-48E6-A747-B5026FE1009A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Опасности, риски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DEC79C21-ABE5-483C-864D-FADD35A5E92E}" type="parTrans" cxnId="{17628CDF-63FD-439B-ABD0-33EFEAB00B4B}">
      <dgm:prSet/>
      <dgm:spPr/>
      <dgm:t>
        <a:bodyPr/>
        <a:lstStyle/>
        <a:p>
          <a:endParaRPr lang="ru-RU"/>
        </a:p>
      </dgm:t>
    </dgm:pt>
    <dgm:pt modelId="{86E8962A-0E7A-4EDA-B802-C63C0FCE0405}" type="sibTrans" cxnId="{17628CDF-63FD-439B-ABD0-33EFEAB00B4B}">
      <dgm:prSet/>
      <dgm:spPr>
        <a:solidFill>
          <a:srgbClr val="0000CC"/>
        </a:solidFill>
      </dgm:spPr>
      <dgm:t>
        <a:bodyPr/>
        <a:lstStyle/>
        <a:p>
          <a:endParaRPr lang="ru-RU"/>
        </a:p>
      </dgm:t>
    </dgm:pt>
    <dgm:pt modelId="{C3298749-4116-4F8C-9893-099520E6D3A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Культура безопасности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2F76E05E-172D-41C1-B104-7D970941235A}" type="parTrans" cxnId="{93B7F4F9-3F8C-4223-B915-721BCFA59E96}">
      <dgm:prSet/>
      <dgm:spPr/>
      <dgm:t>
        <a:bodyPr/>
        <a:lstStyle/>
        <a:p>
          <a:endParaRPr lang="ru-RU"/>
        </a:p>
      </dgm:t>
    </dgm:pt>
    <dgm:pt modelId="{79DC6F7B-94F0-4A60-A1A2-49E0FFFBEB67}" type="sibTrans" cxnId="{93B7F4F9-3F8C-4223-B915-721BCFA59E96}">
      <dgm:prSet/>
      <dgm:spPr>
        <a:solidFill>
          <a:srgbClr val="0000CC"/>
        </a:solidFill>
      </dgm:spPr>
      <dgm:t>
        <a:bodyPr/>
        <a:lstStyle/>
        <a:p>
          <a:endParaRPr lang="ru-RU"/>
        </a:p>
      </dgm:t>
    </dgm:pt>
    <dgm:pt modelId="{FE778FC4-D7CB-40BC-8860-25DE7D260B28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ru-RU" sz="800" dirty="0" smtClean="0">
              <a:latin typeface="Times New Roman" pitchFamily="18" charset="0"/>
              <a:cs typeface="Times New Roman" pitchFamily="18" charset="0"/>
            </a:rPr>
            <a:t>Компетентность</a:t>
          </a:r>
          <a:endParaRPr lang="ru-RU" sz="800" dirty="0">
            <a:latin typeface="Times New Roman" pitchFamily="18" charset="0"/>
            <a:cs typeface="Times New Roman" pitchFamily="18" charset="0"/>
          </a:endParaRPr>
        </a:p>
      </dgm:t>
    </dgm:pt>
    <dgm:pt modelId="{A237B900-B1BB-41ED-A24E-39A234DB2088}" type="parTrans" cxnId="{B7779FAC-14FD-45A3-B6B0-97C1C848B823}">
      <dgm:prSet/>
      <dgm:spPr/>
      <dgm:t>
        <a:bodyPr/>
        <a:lstStyle/>
        <a:p>
          <a:endParaRPr lang="ru-RU"/>
        </a:p>
      </dgm:t>
    </dgm:pt>
    <dgm:pt modelId="{2A820F69-879D-44D3-A3F7-7FCC64008905}" type="sibTrans" cxnId="{B7779FAC-14FD-45A3-B6B0-97C1C848B823}">
      <dgm:prSet/>
      <dgm:spPr>
        <a:solidFill>
          <a:srgbClr val="0000CC"/>
        </a:solidFill>
      </dgm:spPr>
      <dgm:t>
        <a:bodyPr/>
        <a:lstStyle/>
        <a:p>
          <a:endParaRPr lang="ru-RU"/>
        </a:p>
      </dgm:t>
    </dgm:pt>
    <dgm:pt modelId="{BFA2906E-1B7A-4508-A792-C5A77B8CB99A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800" dirty="0" smtClean="0">
              <a:latin typeface="Times New Roman" pitchFamily="18" charset="0"/>
              <a:cs typeface="Times New Roman" pitchFamily="18" charset="0"/>
            </a:rPr>
            <a:t>Ответственность</a:t>
          </a:r>
          <a:endParaRPr lang="ru-RU" sz="800" dirty="0">
            <a:latin typeface="Times New Roman" pitchFamily="18" charset="0"/>
            <a:cs typeface="Times New Roman" pitchFamily="18" charset="0"/>
          </a:endParaRPr>
        </a:p>
      </dgm:t>
    </dgm:pt>
    <dgm:pt modelId="{320ECA17-4F1E-4557-B7EC-09F78EF55C4D}" type="parTrans" cxnId="{84FD5D7D-B4AF-4AA6-80D8-EF63EC3C61EE}">
      <dgm:prSet/>
      <dgm:spPr/>
      <dgm:t>
        <a:bodyPr/>
        <a:lstStyle/>
        <a:p>
          <a:endParaRPr lang="ru-RU"/>
        </a:p>
      </dgm:t>
    </dgm:pt>
    <dgm:pt modelId="{69708806-FBB4-4816-A364-CE791422C21B}" type="sibTrans" cxnId="{84FD5D7D-B4AF-4AA6-80D8-EF63EC3C61EE}">
      <dgm:prSet/>
      <dgm:spPr>
        <a:solidFill>
          <a:srgbClr val="0000CC"/>
        </a:solidFill>
      </dgm:spPr>
      <dgm:t>
        <a:bodyPr/>
        <a:lstStyle/>
        <a:p>
          <a:endParaRPr lang="ru-RU"/>
        </a:p>
      </dgm:t>
    </dgm:pt>
    <dgm:pt modelId="{BA63B4B0-7A69-4D5F-ABB4-80508483C509}">
      <dgm:prSet phldrT="[Текст]" custT="1"/>
      <dgm:spPr>
        <a:solidFill>
          <a:srgbClr val="FF9900"/>
        </a:solidFill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Реальность действий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947AA1EB-A646-4B9B-A227-F6EBFCB59982}" type="parTrans" cxnId="{EAE5DBFA-C40E-4C4C-B1D2-EED01AE3A1A4}">
      <dgm:prSet/>
      <dgm:spPr/>
      <dgm:t>
        <a:bodyPr/>
        <a:lstStyle/>
        <a:p>
          <a:endParaRPr lang="ru-RU"/>
        </a:p>
      </dgm:t>
    </dgm:pt>
    <dgm:pt modelId="{058F72F7-D8D3-4FBF-9853-23213B387BA0}" type="sibTrans" cxnId="{EAE5DBFA-C40E-4C4C-B1D2-EED01AE3A1A4}">
      <dgm:prSet/>
      <dgm:spPr>
        <a:solidFill>
          <a:srgbClr val="0000CC"/>
        </a:solidFill>
      </dgm:spPr>
      <dgm:t>
        <a:bodyPr/>
        <a:lstStyle/>
        <a:p>
          <a:endParaRPr lang="ru-RU"/>
        </a:p>
      </dgm:t>
    </dgm:pt>
    <dgm:pt modelId="{190C8D1A-986A-499B-8AA5-31F4E965BB95}" type="pres">
      <dgm:prSet presAssocID="{3676956D-2BA2-4F0F-8321-FF8DCFFE44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7C1931-6C6B-4D9D-8396-FD595345CD9D}" type="pres">
      <dgm:prSet presAssocID="{BABDC753-3928-48E6-A747-B5026FE1009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A71FF-D925-4805-868F-B84692DAE412}" type="pres">
      <dgm:prSet presAssocID="{86E8962A-0E7A-4EDA-B802-C63C0FCE0405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5F69AFE-3872-4328-8FE1-64834EA9A794}" type="pres">
      <dgm:prSet presAssocID="{86E8962A-0E7A-4EDA-B802-C63C0FCE0405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9E44ACD-C801-4FF0-AD21-CF2F44FF1176}" type="pres">
      <dgm:prSet presAssocID="{C3298749-4116-4F8C-9893-099520E6D3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A1711-546C-4684-902F-62C6A3293C96}" type="pres">
      <dgm:prSet presAssocID="{79DC6F7B-94F0-4A60-A1A2-49E0FFFBEB6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EB4D469-688A-40DA-8916-59CDFD5BB818}" type="pres">
      <dgm:prSet presAssocID="{79DC6F7B-94F0-4A60-A1A2-49E0FFFBEB6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E0C6F2B-A79F-4D34-A962-C15A7EE90AD6}" type="pres">
      <dgm:prSet presAssocID="{FE778FC4-D7CB-40BC-8860-25DE7D260B2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1E30F-D13B-49AC-8710-59167BA6309C}" type="pres">
      <dgm:prSet presAssocID="{2A820F69-879D-44D3-A3F7-7FCC6400890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BDEBCAD-AA2D-4F2D-A26D-48B0B0A2AAF8}" type="pres">
      <dgm:prSet presAssocID="{2A820F69-879D-44D3-A3F7-7FCC6400890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07E0AE8-85BB-4640-9DA7-DF98C1B70C34}" type="pres">
      <dgm:prSet presAssocID="{BFA2906E-1B7A-4508-A792-C5A77B8CB99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5F084-FFA1-45C6-A5EF-562630E72BD0}" type="pres">
      <dgm:prSet presAssocID="{69708806-FBB4-4816-A364-CE791422C21B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0BD893C-A4EC-432C-85EE-3AFE0DED23AC}" type="pres">
      <dgm:prSet presAssocID="{69708806-FBB4-4816-A364-CE791422C21B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251B3AD-DBD9-4020-B562-2ED7DF7E5ACF}" type="pres">
      <dgm:prSet presAssocID="{BA63B4B0-7A69-4D5F-ABB4-80508483C5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3A527-DC0D-4BB9-A915-5F760A418EB6}" type="pres">
      <dgm:prSet presAssocID="{058F72F7-D8D3-4FBF-9853-23213B387BA0}" presName="sibTrans" presStyleLbl="sibTrans2D1" presStyleIdx="4" presStyleCnt="5"/>
      <dgm:spPr/>
      <dgm:t>
        <a:bodyPr/>
        <a:lstStyle/>
        <a:p>
          <a:endParaRPr lang="ru-RU"/>
        </a:p>
      </dgm:t>
    </dgm:pt>
    <dgm:pt modelId="{FDEA9ECC-F622-47C5-A1A5-EE8FC88DD0A2}" type="pres">
      <dgm:prSet presAssocID="{058F72F7-D8D3-4FBF-9853-23213B387BA0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3304B412-D45F-4BFF-B11A-B6C3CE721F95}" type="presOf" srcId="{058F72F7-D8D3-4FBF-9853-23213B387BA0}" destId="{B363A527-DC0D-4BB9-A915-5F760A418EB6}" srcOrd="0" destOrd="0" presId="urn:microsoft.com/office/officeart/2005/8/layout/cycle2"/>
    <dgm:cxn modelId="{2CBEAD0A-B5F6-4A3F-9AEA-357217D69FB0}" type="presOf" srcId="{C3298749-4116-4F8C-9893-099520E6D3A5}" destId="{49E44ACD-C801-4FF0-AD21-CF2F44FF1176}" srcOrd="0" destOrd="0" presId="urn:microsoft.com/office/officeart/2005/8/layout/cycle2"/>
    <dgm:cxn modelId="{0DCB8BA5-4A9A-4A8C-B605-54A70BDF3117}" type="presOf" srcId="{86E8962A-0E7A-4EDA-B802-C63C0FCE0405}" destId="{867A71FF-D925-4805-868F-B84692DAE412}" srcOrd="0" destOrd="0" presId="urn:microsoft.com/office/officeart/2005/8/layout/cycle2"/>
    <dgm:cxn modelId="{11D35A7D-BEA3-401B-A935-4F1B033CABC7}" type="presOf" srcId="{BA63B4B0-7A69-4D5F-ABB4-80508483C509}" destId="{9251B3AD-DBD9-4020-B562-2ED7DF7E5ACF}" srcOrd="0" destOrd="0" presId="urn:microsoft.com/office/officeart/2005/8/layout/cycle2"/>
    <dgm:cxn modelId="{93B7F4F9-3F8C-4223-B915-721BCFA59E96}" srcId="{3676956D-2BA2-4F0F-8321-FF8DCFFE4455}" destId="{C3298749-4116-4F8C-9893-099520E6D3A5}" srcOrd="1" destOrd="0" parTransId="{2F76E05E-172D-41C1-B104-7D970941235A}" sibTransId="{79DC6F7B-94F0-4A60-A1A2-49E0FFFBEB67}"/>
    <dgm:cxn modelId="{3075271C-08A4-480C-BC67-076306E54A27}" type="presOf" srcId="{86E8962A-0E7A-4EDA-B802-C63C0FCE0405}" destId="{15F69AFE-3872-4328-8FE1-64834EA9A794}" srcOrd="1" destOrd="0" presId="urn:microsoft.com/office/officeart/2005/8/layout/cycle2"/>
    <dgm:cxn modelId="{84FD5D7D-B4AF-4AA6-80D8-EF63EC3C61EE}" srcId="{3676956D-2BA2-4F0F-8321-FF8DCFFE4455}" destId="{BFA2906E-1B7A-4508-A792-C5A77B8CB99A}" srcOrd="3" destOrd="0" parTransId="{320ECA17-4F1E-4557-B7EC-09F78EF55C4D}" sibTransId="{69708806-FBB4-4816-A364-CE791422C21B}"/>
    <dgm:cxn modelId="{EAE5DBFA-C40E-4C4C-B1D2-EED01AE3A1A4}" srcId="{3676956D-2BA2-4F0F-8321-FF8DCFFE4455}" destId="{BA63B4B0-7A69-4D5F-ABB4-80508483C509}" srcOrd="4" destOrd="0" parTransId="{947AA1EB-A646-4B9B-A227-F6EBFCB59982}" sibTransId="{058F72F7-D8D3-4FBF-9853-23213B387BA0}"/>
    <dgm:cxn modelId="{1108E25E-C531-42B1-B156-E584016E2B52}" type="presOf" srcId="{2A820F69-879D-44D3-A3F7-7FCC64008905}" destId="{3BDEBCAD-AA2D-4F2D-A26D-48B0B0A2AAF8}" srcOrd="1" destOrd="0" presId="urn:microsoft.com/office/officeart/2005/8/layout/cycle2"/>
    <dgm:cxn modelId="{17628CDF-63FD-439B-ABD0-33EFEAB00B4B}" srcId="{3676956D-2BA2-4F0F-8321-FF8DCFFE4455}" destId="{BABDC753-3928-48E6-A747-B5026FE1009A}" srcOrd="0" destOrd="0" parTransId="{DEC79C21-ABE5-483C-864D-FADD35A5E92E}" sibTransId="{86E8962A-0E7A-4EDA-B802-C63C0FCE0405}"/>
    <dgm:cxn modelId="{FD27BAB3-6EAF-4848-9801-7635E899E94F}" type="presOf" srcId="{69708806-FBB4-4816-A364-CE791422C21B}" destId="{94A5F084-FFA1-45C6-A5EF-562630E72BD0}" srcOrd="0" destOrd="0" presId="urn:microsoft.com/office/officeart/2005/8/layout/cycle2"/>
    <dgm:cxn modelId="{B7779FAC-14FD-45A3-B6B0-97C1C848B823}" srcId="{3676956D-2BA2-4F0F-8321-FF8DCFFE4455}" destId="{FE778FC4-D7CB-40BC-8860-25DE7D260B28}" srcOrd="2" destOrd="0" parTransId="{A237B900-B1BB-41ED-A24E-39A234DB2088}" sibTransId="{2A820F69-879D-44D3-A3F7-7FCC64008905}"/>
    <dgm:cxn modelId="{67651E4A-C691-4BCA-98D9-02CC00AA1B68}" type="presOf" srcId="{BABDC753-3928-48E6-A747-B5026FE1009A}" destId="{DE7C1931-6C6B-4D9D-8396-FD595345CD9D}" srcOrd="0" destOrd="0" presId="urn:microsoft.com/office/officeart/2005/8/layout/cycle2"/>
    <dgm:cxn modelId="{0047897F-357F-484E-88D8-79EBB53CC181}" type="presOf" srcId="{79DC6F7B-94F0-4A60-A1A2-49E0FFFBEB67}" destId="{6EB4D469-688A-40DA-8916-59CDFD5BB818}" srcOrd="1" destOrd="0" presId="urn:microsoft.com/office/officeart/2005/8/layout/cycle2"/>
    <dgm:cxn modelId="{0EF56F94-12DE-4B49-9661-12A142CDEDA6}" type="presOf" srcId="{BFA2906E-1B7A-4508-A792-C5A77B8CB99A}" destId="{307E0AE8-85BB-4640-9DA7-DF98C1B70C34}" srcOrd="0" destOrd="0" presId="urn:microsoft.com/office/officeart/2005/8/layout/cycle2"/>
    <dgm:cxn modelId="{E6DB6E7A-77E3-467E-991E-0C4059D9C05B}" type="presOf" srcId="{2A820F69-879D-44D3-A3F7-7FCC64008905}" destId="{E611E30F-D13B-49AC-8710-59167BA6309C}" srcOrd="0" destOrd="0" presId="urn:microsoft.com/office/officeart/2005/8/layout/cycle2"/>
    <dgm:cxn modelId="{633E8820-9710-4E01-8ED8-3E1BC70FC8CB}" type="presOf" srcId="{FE778FC4-D7CB-40BC-8860-25DE7D260B28}" destId="{BE0C6F2B-A79F-4D34-A962-C15A7EE90AD6}" srcOrd="0" destOrd="0" presId="urn:microsoft.com/office/officeart/2005/8/layout/cycle2"/>
    <dgm:cxn modelId="{4691F060-4F56-4C3C-B77C-6B462017C821}" type="presOf" srcId="{3676956D-2BA2-4F0F-8321-FF8DCFFE4455}" destId="{190C8D1A-986A-499B-8AA5-31F4E965BB95}" srcOrd="0" destOrd="0" presId="urn:microsoft.com/office/officeart/2005/8/layout/cycle2"/>
    <dgm:cxn modelId="{5A61F5DD-9B90-4726-A6E1-9F5B1DAE7EFC}" type="presOf" srcId="{058F72F7-D8D3-4FBF-9853-23213B387BA0}" destId="{FDEA9ECC-F622-47C5-A1A5-EE8FC88DD0A2}" srcOrd="1" destOrd="0" presId="urn:microsoft.com/office/officeart/2005/8/layout/cycle2"/>
    <dgm:cxn modelId="{ECFED7F1-41A7-4F0A-AD9C-9DC279B63C91}" type="presOf" srcId="{79DC6F7B-94F0-4A60-A1A2-49E0FFFBEB67}" destId="{936A1711-546C-4684-902F-62C6A3293C96}" srcOrd="0" destOrd="0" presId="urn:microsoft.com/office/officeart/2005/8/layout/cycle2"/>
    <dgm:cxn modelId="{F16A4BFA-246F-46F6-82D8-03FF5933259C}" type="presOf" srcId="{69708806-FBB4-4816-A364-CE791422C21B}" destId="{A0BD893C-A4EC-432C-85EE-3AFE0DED23AC}" srcOrd="1" destOrd="0" presId="urn:microsoft.com/office/officeart/2005/8/layout/cycle2"/>
    <dgm:cxn modelId="{8DF7AD8D-FE2C-4342-B3D0-5A8D27DEEF1B}" type="presParOf" srcId="{190C8D1A-986A-499B-8AA5-31F4E965BB95}" destId="{DE7C1931-6C6B-4D9D-8396-FD595345CD9D}" srcOrd="0" destOrd="0" presId="urn:microsoft.com/office/officeart/2005/8/layout/cycle2"/>
    <dgm:cxn modelId="{D58C11E7-652C-4C0A-9C86-DC9EA98A87B8}" type="presParOf" srcId="{190C8D1A-986A-499B-8AA5-31F4E965BB95}" destId="{867A71FF-D925-4805-868F-B84692DAE412}" srcOrd="1" destOrd="0" presId="urn:microsoft.com/office/officeart/2005/8/layout/cycle2"/>
    <dgm:cxn modelId="{4068F095-328D-4269-8FCB-92D63C6BD412}" type="presParOf" srcId="{867A71FF-D925-4805-868F-B84692DAE412}" destId="{15F69AFE-3872-4328-8FE1-64834EA9A794}" srcOrd="0" destOrd="0" presId="urn:microsoft.com/office/officeart/2005/8/layout/cycle2"/>
    <dgm:cxn modelId="{F5A0B192-9E3E-4D5C-A6BF-256A0215AF3B}" type="presParOf" srcId="{190C8D1A-986A-499B-8AA5-31F4E965BB95}" destId="{49E44ACD-C801-4FF0-AD21-CF2F44FF1176}" srcOrd="2" destOrd="0" presId="urn:microsoft.com/office/officeart/2005/8/layout/cycle2"/>
    <dgm:cxn modelId="{84250321-5D6B-45B8-8E8C-D95D1F0D0CA2}" type="presParOf" srcId="{190C8D1A-986A-499B-8AA5-31F4E965BB95}" destId="{936A1711-546C-4684-902F-62C6A3293C96}" srcOrd="3" destOrd="0" presId="urn:microsoft.com/office/officeart/2005/8/layout/cycle2"/>
    <dgm:cxn modelId="{C1388B56-6802-45DD-BCDD-B1C335C12965}" type="presParOf" srcId="{936A1711-546C-4684-902F-62C6A3293C96}" destId="{6EB4D469-688A-40DA-8916-59CDFD5BB818}" srcOrd="0" destOrd="0" presId="urn:microsoft.com/office/officeart/2005/8/layout/cycle2"/>
    <dgm:cxn modelId="{249D1C54-17DA-43D8-B748-82EACF8AB33E}" type="presParOf" srcId="{190C8D1A-986A-499B-8AA5-31F4E965BB95}" destId="{BE0C6F2B-A79F-4D34-A962-C15A7EE90AD6}" srcOrd="4" destOrd="0" presId="urn:microsoft.com/office/officeart/2005/8/layout/cycle2"/>
    <dgm:cxn modelId="{3F82DD07-7039-43E9-B5D2-83398C98F9CD}" type="presParOf" srcId="{190C8D1A-986A-499B-8AA5-31F4E965BB95}" destId="{E611E30F-D13B-49AC-8710-59167BA6309C}" srcOrd="5" destOrd="0" presId="urn:microsoft.com/office/officeart/2005/8/layout/cycle2"/>
    <dgm:cxn modelId="{75060E65-4164-44D1-B0BF-32CB741D6254}" type="presParOf" srcId="{E611E30F-D13B-49AC-8710-59167BA6309C}" destId="{3BDEBCAD-AA2D-4F2D-A26D-48B0B0A2AAF8}" srcOrd="0" destOrd="0" presId="urn:microsoft.com/office/officeart/2005/8/layout/cycle2"/>
    <dgm:cxn modelId="{7EF2B2D3-FEE1-418E-8CD9-BDF4E1CB2046}" type="presParOf" srcId="{190C8D1A-986A-499B-8AA5-31F4E965BB95}" destId="{307E0AE8-85BB-4640-9DA7-DF98C1B70C34}" srcOrd="6" destOrd="0" presId="urn:microsoft.com/office/officeart/2005/8/layout/cycle2"/>
    <dgm:cxn modelId="{8F78802E-879E-4564-92C7-3D829E678FB8}" type="presParOf" srcId="{190C8D1A-986A-499B-8AA5-31F4E965BB95}" destId="{94A5F084-FFA1-45C6-A5EF-562630E72BD0}" srcOrd="7" destOrd="0" presId="urn:microsoft.com/office/officeart/2005/8/layout/cycle2"/>
    <dgm:cxn modelId="{A03CED07-F7B4-45A8-BB1A-2BE6D9363A25}" type="presParOf" srcId="{94A5F084-FFA1-45C6-A5EF-562630E72BD0}" destId="{A0BD893C-A4EC-432C-85EE-3AFE0DED23AC}" srcOrd="0" destOrd="0" presId="urn:microsoft.com/office/officeart/2005/8/layout/cycle2"/>
    <dgm:cxn modelId="{6A666D70-770A-4720-8865-F0B3E1332747}" type="presParOf" srcId="{190C8D1A-986A-499B-8AA5-31F4E965BB95}" destId="{9251B3AD-DBD9-4020-B562-2ED7DF7E5ACF}" srcOrd="8" destOrd="0" presId="urn:microsoft.com/office/officeart/2005/8/layout/cycle2"/>
    <dgm:cxn modelId="{5C8AF1A7-DE1F-441A-92A7-9C9399016DD1}" type="presParOf" srcId="{190C8D1A-986A-499B-8AA5-31F4E965BB95}" destId="{B363A527-DC0D-4BB9-A915-5F760A418EB6}" srcOrd="9" destOrd="0" presId="urn:microsoft.com/office/officeart/2005/8/layout/cycle2"/>
    <dgm:cxn modelId="{B77E7E77-9591-4CD4-89AB-4C62CBF1F6A3}" type="presParOf" srcId="{B363A527-DC0D-4BB9-A915-5F760A418EB6}" destId="{FDEA9ECC-F622-47C5-A1A5-EE8FC88DD0A2}" srcOrd="0" destOrd="0" presId="urn:microsoft.com/office/officeart/2005/8/layout/cycle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Relationship Id="rId4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28420-1BA5-4466-B362-56FBB18E59D8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6B5B7-7782-4EBE-AB8C-6AEBE1CC14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6B5B7-7782-4EBE-AB8C-6AEBE1CC143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6B5B7-7782-4EBE-AB8C-6AEBE1CC143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3BD431-35F1-4384-B04F-8360F0738A2C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3AC4-1083-4C19-82B6-870D3C98A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wmf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1.sldx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7.sldx"/><Relationship Id="rId3" Type="http://schemas.openxmlformats.org/officeDocument/2006/relationships/package" Target="../embeddings/______Microsoft_Office_PowerPoint2.sldx"/><Relationship Id="rId7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Microsoft_Office_PowerPoint5.sldx"/><Relationship Id="rId11" Type="http://schemas.openxmlformats.org/officeDocument/2006/relationships/package" Target="../embeddings/______Microsoft_Office_PowerPoint10.sldx"/><Relationship Id="rId5" Type="http://schemas.openxmlformats.org/officeDocument/2006/relationships/package" Target="../embeddings/______Microsoft_Office_PowerPoint4.sldx"/><Relationship Id="rId10" Type="http://schemas.openxmlformats.org/officeDocument/2006/relationships/package" Target="../embeddings/______Microsoft_Office_PowerPoint9.sldx"/><Relationship Id="rId4" Type="http://schemas.openxmlformats.org/officeDocument/2006/relationships/package" Target="../embeddings/______Microsoft_Office_PowerPoint3.sldx"/><Relationship Id="rId9" Type="http://schemas.openxmlformats.org/officeDocument/2006/relationships/package" Target="../embeddings/______Microsoft_Office_PowerPoint8.sld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package" Target="../embeddings/____________Microsoft_Office_PowerPoint11.ppt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package" Target="../embeddings/____________Microsoft_Office_PowerPoint12.pptx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______Microsoft_Office_PowerPoint16.pptx"/><Relationship Id="rId5" Type="http://schemas.openxmlformats.org/officeDocument/2006/relationships/package" Target="../embeddings/____________Microsoft_Office_PowerPoint15.pptx"/><Relationship Id="rId4" Type="http://schemas.openxmlformats.org/officeDocument/2006/relationships/package" Target="../embeddings/____________Microsoft_Office_PowerPoint14.ppt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85725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928662" y="1785926"/>
            <a:ext cx="77152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«Организация работы по пропаганде знаний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области охраны труда»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41425" y="142875"/>
            <a:ext cx="76073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Архангельская межрегиональная организация </a:t>
            </a:r>
            <a:b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Общероссийского Профсоюза образования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4786314" y="5572140"/>
            <a:ext cx="54276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председателя Архангельской межрегиональной организации профсоюза,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 правовой инспектор труда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Н.В. Плотникова </a:t>
            </a:r>
          </a:p>
        </p:txBody>
      </p:sp>
      <p:pic>
        <p:nvPicPr>
          <p:cNvPr id="7" name="Рисунок 6" descr="логотип Года педагога и наставника_крас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14752"/>
            <a:ext cx="3696631" cy="2907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5720" y="142852"/>
            <a:ext cx="8715436" cy="6572296"/>
            <a:chOff x="285720" y="142852"/>
            <a:chExt cx="8715436" cy="6572296"/>
          </a:xfrm>
        </p:grpSpPr>
        <p:sp>
          <p:nvSpPr>
            <p:cNvPr id="5" name="TextBox 4"/>
            <p:cNvSpPr txBox="1"/>
            <p:nvPr/>
          </p:nvSpPr>
          <p:spPr>
            <a:xfrm>
              <a:off x="285720" y="285728"/>
              <a:ext cx="2571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u="sng" dirty="0" smtClean="0">
                  <a:latin typeface="Times New Roman" pitchFamily="18" charset="0"/>
                  <a:cs typeface="Times New Roman" pitchFamily="18" charset="0"/>
                </a:rPr>
                <a:t>Например:</a:t>
              </a:r>
              <a:endParaRPr lang="ru-RU" sz="2800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7" descr="D:\Documents_2017\Рабочий стол\_origin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43702" y="5000636"/>
              <a:ext cx="2286016" cy="1524708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804248" y="4221088"/>
              <a:ext cx="2196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 smtClean="0">
                  <a:solidFill>
                    <a:srgbClr val="C00000"/>
                  </a:solidFill>
                  <a:latin typeface="Arial Black" pitchFamily="34" charset="0"/>
                </a:rPr>
                <a:t>Члены профсоюза</a:t>
              </a:r>
              <a:endParaRPr lang="ru-RU" b="1" u="sng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2178827" y="4893479"/>
              <a:ext cx="178595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2428860" y="4929198"/>
              <a:ext cx="64294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3071802" y="4000504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3071802" y="5786454"/>
              <a:ext cx="4286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5643570" y="1928802"/>
              <a:ext cx="857256" cy="35877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10800000" flipV="1">
              <a:off x="2786050" y="1928802"/>
              <a:ext cx="785818" cy="35719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214678" y="142852"/>
              <a:ext cx="2714644" cy="2357454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rial Black" pitchFamily="34" charset="0"/>
                </a:rPr>
                <a:t>Тема для разъяснения</a:t>
              </a:r>
            </a:p>
            <a:p>
              <a:pPr algn="ctr"/>
              <a:r>
                <a:rPr lang="ru-RU" b="1" dirty="0" smtClean="0">
                  <a:latin typeface="Arial Black" pitchFamily="34" charset="0"/>
                </a:rPr>
                <a:t>норм охраны труда </a:t>
              </a:r>
              <a:endParaRPr lang="ru-RU" b="1" dirty="0">
                <a:latin typeface="Arial Black" pitchFamily="34" charset="0"/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rot="5400000">
              <a:off x="1358084" y="3856834"/>
              <a:ext cx="571504" cy="158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642910" y="1571612"/>
              <a:ext cx="214314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Электронная почта в адрес территориальных  и ППО, ГБОУ АО и ВТИ</a:t>
              </a:r>
            </a:p>
            <a:p>
              <a:pPr algn="ctr"/>
              <a:r>
                <a:rPr lang="ru-RU" sz="1600" b="1" dirty="0" smtClean="0"/>
                <a:t>труда </a:t>
              </a:r>
              <a:endParaRPr lang="ru-RU" sz="1600" b="1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4348" y="4143380"/>
              <a:ext cx="1928826" cy="1785950"/>
            </a:xfrm>
            <a:prstGeom prst="ellipse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Направление пакета НПА по ОТ, разъяснений и метод. пособий  в ППО</a:t>
              </a:r>
              <a:endParaRPr lang="ru-RU" sz="1400" b="1" dirty="0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>
              <a:off x="5072066" y="4286256"/>
              <a:ext cx="436038" cy="1508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rot="5400000">
              <a:off x="7061345" y="3387927"/>
              <a:ext cx="107157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4139952" y="5661248"/>
              <a:ext cx="2376264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3571868" y="5072074"/>
              <a:ext cx="1714512" cy="1643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Группы ВТИ , УОТ</a:t>
              </a:r>
            </a:p>
            <a:p>
              <a:pPr algn="ctr"/>
              <a:r>
                <a:rPr lang="ru-RU" sz="1600" b="1" dirty="0" smtClean="0"/>
                <a:t>в Контакте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3571868" y="3214686"/>
              <a:ext cx="1714512" cy="1643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Группы тер. и ППО в Контакте и </a:t>
              </a:r>
              <a:r>
                <a:rPr lang="en-US" sz="1600" b="1" dirty="0" err="1" smtClean="0"/>
                <a:t>WhatsApp</a:t>
              </a:r>
              <a:endParaRPr lang="ru-RU" sz="1600" b="1" dirty="0" smtClean="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00826" y="1571612"/>
              <a:ext cx="2143140" cy="20002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Группа ВК </a:t>
              </a:r>
            </a:p>
            <a:p>
              <a:pPr algn="ctr"/>
              <a:r>
                <a:rPr lang="ru-RU" sz="1600" b="1" dirty="0" smtClean="0"/>
                <a:t>«Техническая инспекция труда организации Профсоюза» </a:t>
              </a:r>
              <a:endParaRPr lang="ru-RU" sz="1600" b="1" dirty="0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5580112" y="3861048"/>
              <a:ext cx="1368152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Стенды ППО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1604" y="285728"/>
            <a:ext cx="6786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осуществления пропаганды безопасности и охраны труда используются разнообразные формы, методы и средства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642910" y="1214422"/>
            <a:ext cx="792961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семинары,  семинары-практикумы, семинары – инструктажи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демонстрацией информационных видеороликов; 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круглые столы по темам, связанным с обсуждением вопросов ОТ и безопасности;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школы  передового  опыта, экскурсии,  выставки, фото - вернисажи, смотры – конкурсы;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тренинги, деловые игры, решение ситуационных задач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т.п.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Особую  роль  играют  электронные  образовательные  ресурсы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образовательные сайты, электронные учебные пособия с контрольными материалами и задачами, компьютерные программы.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Информационные ресурсы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Архангельской межрегиональной организации Профсоюза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500702"/>
            <a:ext cx="489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Актуальным ресурсом для  информационной работы с 2020 года стало создание образовательного цифрового кольца межрегиональной организации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4" descr="https://www.shiftcomm.com/wp-content/uploads/2015/04/ThinkstockPhotos-466972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857760"/>
            <a:ext cx="2593999" cy="1837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к ТИТ_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AutoShape 2" descr="https://abrakadabra.fun/uploads/posts/2022-03/1647239334_1-abrakadabra-fun-p-rupor-na-prozrachnom-fone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l="16063" b="25741"/>
          <a:stretch>
            <a:fillRect/>
          </a:stretch>
        </p:blipFill>
        <p:spPr bwMode="auto">
          <a:xfrm>
            <a:off x="4214810" y="2500306"/>
            <a:ext cx="86581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 descr="D:\2023 год\Загрузки\whatsapp-icon-design\410201-PD391H-802.jpg"/>
          <p:cNvPicPr>
            <a:picLocks noChangeAspect="1" noChangeArrowheads="1"/>
          </p:cNvPicPr>
          <p:nvPr/>
        </p:nvPicPr>
        <p:blipFill>
          <a:blip r:embed="rId5" cstate="print"/>
          <a:srcRect l="18750" t="18750" r="18750" b="21875"/>
          <a:stretch>
            <a:fillRect/>
          </a:stretch>
        </p:blipFill>
        <p:spPr bwMode="auto">
          <a:xfrm>
            <a:off x="6715140" y="2428868"/>
            <a:ext cx="751979" cy="714380"/>
          </a:xfrm>
          <a:prstGeom prst="rect">
            <a:avLst/>
          </a:prstGeom>
          <a:noFill/>
        </p:spPr>
      </p:pic>
      <p:sp>
        <p:nvSpPr>
          <p:cNvPr id="19464" name="AutoShape 8" descr="Список служб и инструментов «ВКонтакте»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загружено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928670"/>
            <a:ext cx="714372" cy="714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7818" y="1714488"/>
            <a:ext cx="142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27 сообществ </a:t>
            </a:r>
          </a:p>
          <a:p>
            <a:pPr algn="ct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512" y="3214686"/>
            <a:ext cx="1640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ТИТ Профсоюза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8" name="Picture 12" descr="сайты 2 значок - ico,png,icns,Бесплатные иконки скачать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3643314"/>
            <a:ext cx="928679" cy="92867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857752" y="4572008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Сайты Профсоюзов</a:t>
            </a:r>
          </a:p>
          <a:p>
            <a:pPr algn="ctr"/>
            <a:r>
              <a:rPr lang="ru-RU" sz="1600" dirty="0" smtClean="0"/>
              <a:t>и ведомств</a:t>
            </a:r>
            <a:endParaRPr lang="ru-RU" sz="1600" dirty="0"/>
          </a:p>
        </p:txBody>
      </p:sp>
      <p:pic>
        <p:nvPicPr>
          <p:cNvPr id="21" name="Рисунок 20" descr="kplu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3786190"/>
            <a:ext cx="857232" cy="857232"/>
          </a:xfrm>
          <a:prstGeom prst="rect">
            <a:avLst/>
          </a:prstGeom>
        </p:spPr>
      </p:pic>
      <p:pic>
        <p:nvPicPr>
          <p:cNvPr id="23" name="Рисунок 22" descr="images (1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6116" y="3786190"/>
            <a:ext cx="881062" cy="8810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00232" y="4714884"/>
            <a:ext cx="227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Корпоративный доступ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 правовым сервисам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6" name="Picture 20" descr="https://www.sergiev-posad.ru/www/news/2016/9/29154616088969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1714488"/>
            <a:ext cx="1714482" cy="133348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28596" y="3000372"/>
            <a:ext cx="271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Цифровое образовательное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Кольцо Архангельской МОП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ИОО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77" name="Picture 21" descr="D:\2023 год\Загрузки\pngeg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26" y="642918"/>
            <a:ext cx="858833" cy="858833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500298" y="1428736"/>
            <a:ext cx="2478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Лекции, тем. Кейсы,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Информационные листки,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бюллетени и стенды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5143504" y="2214554"/>
            <a:ext cx="357190" cy="21431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286380" y="2857496"/>
            <a:ext cx="1143008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3504" y="3357562"/>
            <a:ext cx="428628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4000496" y="3786190"/>
            <a:ext cx="785818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3000364" y="3071810"/>
            <a:ext cx="1071570" cy="21431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6200000" flipV="1">
            <a:off x="3750463" y="2321711"/>
            <a:ext cx="571504" cy="35719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pecOrg\Desktop\Безымянный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642693" cy="612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996228" y="1988840"/>
            <a:ext cx="457200" cy="4103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42792" y="1991270"/>
            <a:ext cx="228600" cy="20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28648" y="2388626"/>
            <a:ext cx="228600" cy="20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328360" y="6045068"/>
            <a:ext cx="228600" cy="20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09548" y="5942482"/>
            <a:ext cx="228600" cy="205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69060" y="4020676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24536" y="6045068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7704" y="6045068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195736" y="5301208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331640" y="5193196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851920" y="5100756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918056" y="4128688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91880" y="2491212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932040" y="2077636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940152" y="1991270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364088" y="692696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246270" y="4884732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548042" y="5829044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20272" y="6381328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740352" y="5085184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514116" y="2464512"/>
            <a:ext cx="23563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cxnSp>
        <p:nvCxnSpPr>
          <p:cNvPr id="11" name="Прямая со стрелкой 10"/>
          <p:cNvCxnSpPr>
            <a:stCxn id="5" idx="6"/>
            <a:endCxn id="21" idx="2"/>
          </p:cNvCxnSpPr>
          <p:nvPr/>
        </p:nvCxnSpPr>
        <p:spPr>
          <a:xfrm flipV="1">
            <a:off x="3453428" y="2185648"/>
            <a:ext cx="1478612" cy="8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5" idx="5"/>
            <a:endCxn id="19" idx="0"/>
          </p:cNvCxnSpPr>
          <p:nvPr/>
        </p:nvCxnSpPr>
        <p:spPr>
          <a:xfrm>
            <a:off x="3386473" y="2339091"/>
            <a:ext cx="649401" cy="17895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4" idx="0"/>
          </p:cNvCxnSpPr>
          <p:nvPr/>
        </p:nvCxnSpPr>
        <p:spPr>
          <a:xfrm>
            <a:off x="3605828" y="2346412"/>
            <a:ext cx="1758260" cy="25383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2" idx="2"/>
          </p:cNvCxnSpPr>
          <p:nvPr/>
        </p:nvCxnSpPr>
        <p:spPr>
          <a:xfrm flipV="1">
            <a:off x="3491880" y="2099282"/>
            <a:ext cx="2448272" cy="1235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5" idx="6"/>
            <a:endCxn id="23" idx="3"/>
          </p:cNvCxnSpPr>
          <p:nvPr/>
        </p:nvCxnSpPr>
        <p:spPr>
          <a:xfrm flipV="1">
            <a:off x="3453428" y="877084"/>
            <a:ext cx="1945168" cy="1316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28" idx="6"/>
          </p:cNvCxnSpPr>
          <p:nvPr/>
        </p:nvCxnSpPr>
        <p:spPr>
          <a:xfrm flipH="1">
            <a:off x="1749752" y="2346412"/>
            <a:ext cx="1322030" cy="226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5" idx="5"/>
          </p:cNvCxnSpPr>
          <p:nvPr/>
        </p:nvCxnSpPr>
        <p:spPr>
          <a:xfrm flipH="1">
            <a:off x="2757092" y="2339091"/>
            <a:ext cx="629381" cy="16815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5" idx="5"/>
          </p:cNvCxnSpPr>
          <p:nvPr/>
        </p:nvCxnSpPr>
        <p:spPr>
          <a:xfrm>
            <a:off x="3386473" y="2339091"/>
            <a:ext cx="531583" cy="27616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25" idx="0"/>
          </p:cNvCxnSpPr>
          <p:nvPr/>
        </p:nvCxnSpPr>
        <p:spPr>
          <a:xfrm>
            <a:off x="3605828" y="2346412"/>
            <a:ext cx="2060032" cy="34826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5" idx="6"/>
            <a:endCxn id="9" idx="0"/>
          </p:cNvCxnSpPr>
          <p:nvPr/>
        </p:nvCxnSpPr>
        <p:spPr>
          <a:xfrm>
            <a:off x="3453428" y="2194012"/>
            <a:ext cx="2989232" cy="3851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27" idx="1"/>
          </p:cNvCxnSpPr>
          <p:nvPr/>
        </p:nvCxnSpPr>
        <p:spPr>
          <a:xfrm>
            <a:off x="3209548" y="2418673"/>
            <a:ext cx="4565312" cy="26981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5" idx="4"/>
            <a:endCxn id="26" idx="1"/>
          </p:cNvCxnSpPr>
          <p:nvPr/>
        </p:nvCxnSpPr>
        <p:spPr>
          <a:xfrm>
            <a:off x="3224828" y="2399184"/>
            <a:ext cx="3829952" cy="401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5" idx="4"/>
            <a:endCxn id="13" idx="0"/>
          </p:cNvCxnSpPr>
          <p:nvPr/>
        </p:nvCxnSpPr>
        <p:spPr>
          <a:xfrm>
            <a:off x="3224828" y="2399184"/>
            <a:ext cx="1143724" cy="36458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7" idx="1"/>
          </p:cNvCxnSpPr>
          <p:nvPr/>
        </p:nvCxnSpPr>
        <p:spPr>
          <a:xfrm>
            <a:off x="3262126" y="2418673"/>
            <a:ext cx="80823" cy="35183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5" idx="3"/>
            <a:endCxn id="16" idx="7"/>
          </p:cNvCxnSpPr>
          <p:nvPr/>
        </p:nvCxnSpPr>
        <p:spPr>
          <a:xfrm flipH="1">
            <a:off x="2396864" y="2339091"/>
            <a:ext cx="666319" cy="29937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5" idx="4"/>
          </p:cNvCxnSpPr>
          <p:nvPr/>
        </p:nvCxnSpPr>
        <p:spPr>
          <a:xfrm flipH="1">
            <a:off x="2195737" y="2399184"/>
            <a:ext cx="1029091" cy="36458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5" idx="4"/>
            <a:endCxn id="17" idx="7"/>
          </p:cNvCxnSpPr>
          <p:nvPr/>
        </p:nvCxnSpPr>
        <p:spPr>
          <a:xfrm flipH="1">
            <a:off x="1532768" y="2399184"/>
            <a:ext cx="1692060" cy="28256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5" idx="2"/>
            <a:endCxn id="6" idx="5"/>
          </p:cNvCxnSpPr>
          <p:nvPr/>
        </p:nvCxnSpPr>
        <p:spPr>
          <a:xfrm flipH="1" flipV="1">
            <a:off x="2837914" y="2166395"/>
            <a:ext cx="158314" cy="27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Picture 4" descr="знак ТИТ_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15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357298"/>
            <a:ext cx="4224483" cy="3805594"/>
          </a:xfrm>
          <a:prstGeom prst="rect">
            <a:avLst/>
          </a:prstGeom>
        </p:spPr>
      </p:pic>
      <p:pic>
        <p:nvPicPr>
          <p:cNvPr id="5" name="Рисунок 4" descr="загружен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0"/>
            <a:ext cx="3952875" cy="1152525"/>
          </a:xfrm>
          <a:prstGeom prst="rect">
            <a:avLst/>
          </a:prstGeom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14282" y="1214422"/>
            <a:ext cx="385765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Университет внесен в Реестр аккредитованных организаций по направлению - обучение работодателей и работников в области охраны труда.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2023 году университет прошел процедуру подтверждения аккредитации.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Структурным подразделением Университета, обеспечивающим обучение по охране труда, в том числе с применением дистанционных образовательных технологий, является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региональный базовый центр безопасности труда и жизнедеятельности управления дополнительного образования САФУ.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85720" y="5429264"/>
            <a:ext cx="835824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Несколько раз в год профкомом САФУ организуется учеба профсоюзного актива с обязательным участием представителей профсоюза работников народного образования и науки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начальника отдела охраны труда Университета Поповой Е.Г. – члена профкома.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Действует институт уполномоченных по охране труда _ активных участников всех ОТП, региональных и университетских проверок безопасности и охраны труда.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215238" cy="58259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Особое внимание уделяется обучению профсоюзного актива, </a:t>
            </a:r>
            <a:b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т.ч. занимающемуся контролем безопасности и охраны труда</a:t>
            </a:r>
            <a:endParaRPr lang="ru-RU" sz="1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7929618" cy="5268931"/>
          </a:xfrm>
        </p:spPr>
        <p:txBody>
          <a:bodyPr/>
          <a:lstStyle/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«Правовая неотложка» - название постоянно действующего областного тематического семинара, проводимого в режиме ВКС не реже 2-х раз в месяц с использованием цифрового кольца и выездом  на семинары в районы т города области (32 семинара проведено в 2022г. и 15 – в 2023г.)</a:t>
            </a:r>
          </a:p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Планы проведения семинаров «Правовая неотложка» ежегодно утверждается президиумом межрегиональной организации профсоюза после подведения итогов работы профсоюзных организаций по охране труда.</a:t>
            </a:r>
          </a:p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районах и городах области совместно с муниципальными органами управления образованием организуются  и проводятся подобные семинары для профсоюзного актива, руководителей учреждений и специалистов по охране труда.  </a:t>
            </a:r>
          </a:p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проведения семинаров используются материалы , подготовленные ТИТ. Это слайд – лекции,  тематические кейсы с НПА, методическими и наглядными материалами, разъяснениями,  образцами документов.</a:t>
            </a:r>
          </a:p>
          <a:p>
            <a:pPr marL="0" indent="50800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latin typeface="Monotype Corsiva" panose="03010101010201010101" pitchFamily="66" charset="0"/>
              </a:rPr>
              <a:t>«Кто владеет информацией – тот владеет миром» </a:t>
            </a:r>
            <a:br>
              <a:rPr lang="ru-RU" sz="1400" b="1" dirty="0" smtClean="0">
                <a:latin typeface="Monotype Corsiva" panose="03010101010201010101" pitchFamily="66" charset="0"/>
              </a:rPr>
            </a:br>
            <a:r>
              <a:rPr lang="ru-RU" sz="1400" b="1" dirty="0" smtClean="0">
                <a:latin typeface="Monotype Corsiva" panose="03010101010201010101" pitchFamily="66" charset="0"/>
              </a:rPr>
              <a:t>(Н.М. Ротшильд)</a:t>
            </a:r>
          </a:p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5080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https://blog.sellingenergy.com/hubfs/Asking%20for%20Referrals%20-%20When%20to%20Do%20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143380"/>
            <a:ext cx="5429288" cy="228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https://nmsgc.org/images/thumbnails/images/news/2018/09-04/Training-fit-1200x8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643446"/>
            <a:ext cx="2384929" cy="1653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знак ТИТ_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Отбор информации: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836712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1. Целевые группы: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28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(Условно 5 целевых групп правопросветительской деятельности межрегиональной организации профсоюза)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786058"/>
            <a:ext cx="1656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Председатели районных (городских) организаций профсоюза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4350296"/>
            <a:ext cx="1642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Профсоюзный актив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91282" y="5099012"/>
            <a:ext cx="2828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ОУ и органов УО – члены профсоюза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7784" y="3703965"/>
            <a:ext cx="1369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ВПИ и ВТИ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11560" y="2363689"/>
            <a:ext cx="216024" cy="44482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691680" y="2363689"/>
            <a:ext cx="144016" cy="198660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254005" y="2363689"/>
            <a:ext cx="146386" cy="273532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987824" y="2363689"/>
            <a:ext cx="144016" cy="123691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26789" y="5631631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2. Актуальность информации: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76169" y="3023464"/>
            <a:ext cx="2844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изменений в законодательстве РФ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21514" y="2100625"/>
            <a:ext cx="3922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организационных или технологических условий труда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57207" y="1194138"/>
            <a:ext cx="5581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обращений в профсоюзные организации Архангельской области.</a:t>
            </a:r>
          </a:p>
        </p:txBody>
      </p:sp>
      <p:sp>
        <p:nvSpPr>
          <p:cNvPr id="22" name="Стрелка вверх 21"/>
          <p:cNvSpPr/>
          <p:nvPr/>
        </p:nvSpPr>
        <p:spPr>
          <a:xfrm>
            <a:off x="5004048" y="1902024"/>
            <a:ext cx="217466" cy="3570783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>
            <a:off x="5747445" y="2982144"/>
            <a:ext cx="217466" cy="2502259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6430267" y="3960639"/>
            <a:ext cx="217466" cy="1511580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80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sun9-70.userapi.com/impg/35KRVma5VA_uVML8MF0KO461k-ToB49kkN_hqA/2JPi_Wp9fvc.jpg?size=1182x663&amp;quality=95&amp;sign=2a096093707375301423c08e3d6edc49&amp;type=album"/>
          <p:cNvPicPr>
            <a:picLocks noChangeAspect="1" noChangeArrowheads="1"/>
          </p:cNvPicPr>
          <p:nvPr/>
        </p:nvPicPr>
        <p:blipFill>
          <a:blip r:embed="rId2" cstate="print"/>
          <a:srcRect t="10949"/>
          <a:stretch>
            <a:fillRect/>
          </a:stretch>
        </p:blipFill>
        <p:spPr bwMode="auto">
          <a:xfrm>
            <a:off x="285720" y="4786322"/>
            <a:ext cx="3489588" cy="1743044"/>
          </a:xfrm>
          <a:prstGeom prst="rect">
            <a:avLst/>
          </a:prstGeom>
          <a:noFill/>
        </p:spPr>
      </p:pic>
      <p:pic>
        <p:nvPicPr>
          <p:cNvPr id="80900" name="Picture 4" descr="https://sun9-22.userapi.com/impg/WPZgd_--ddsVcpyx60raFe1ZRKvYEcm48sysLw/hyuCudomx1Q.jpg?size=1280x839&amp;quality=95&amp;sign=be8f57260767df75bb7c2f379e448930&amp;type=album"/>
          <p:cNvPicPr>
            <a:picLocks noChangeAspect="1" noChangeArrowheads="1"/>
          </p:cNvPicPr>
          <p:nvPr/>
        </p:nvPicPr>
        <p:blipFill>
          <a:blip r:embed="rId3" cstate="print"/>
          <a:srcRect t="28590"/>
          <a:stretch>
            <a:fillRect/>
          </a:stretch>
        </p:blipFill>
        <p:spPr bwMode="auto">
          <a:xfrm>
            <a:off x="285720" y="3000372"/>
            <a:ext cx="3500462" cy="1605918"/>
          </a:xfrm>
          <a:prstGeom prst="rect">
            <a:avLst/>
          </a:prstGeom>
          <a:noFill/>
        </p:spPr>
      </p:pic>
      <p:pic>
        <p:nvPicPr>
          <p:cNvPr id="80902" name="Picture 6" descr="https://sun9-3.userapi.com/impg/VWEM1qEkL9x4Ls23Ti-MkbQDGfkAvjlsw1C6QA/QglT6UGu8ds.jpg?size=1280x756&amp;quality=95&amp;sign=5997a86bc9b660486bdac7c92ad826c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928670"/>
            <a:ext cx="3500462" cy="1800187"/>
          </a:xfrm>
          <a:prstGeom prst="rect">
            <a:avLst/>
          </a:prstGeom>
          <a:noFill/>
        </p:spPr>
      </p:pic>
      <p:pic>
        <p:nvPicPr>
          <p:cNvPr id="80906" name="Picture 10" descr="https://sun9-54.userapi.com/impg/MiQP6VgO8_BW3aTBi9cepMEkMn2lecq5rIJMAQ/oUYLFr-XEuM.jpg?size=1280x781&amp;quality=95&amp;sign=fa339112f1487fe0746d47b4a0f096c7&amp;type=album"/>
          <p:cNvPicPr>
            <a:picLocks noChangeAspect="1" noChangeArrowheads="1"/>
          </p:cNvPicPr>
          <p:nvPr/>
        </p:nvPicPr>
        <p:blipFill>
          <a:blip r:embed="rId5" cstate="print"/>
          <a:srcRect t="15462"/>
          <a:stretch>
            <a:fillRect/>
          </a:stretch>
        </p:blipFill>
        <p:spPr bwMode="auto">
          <a:xfrm>
            <a:off x="4786314" y="4749457"/>
            <a:ext cx="3571900" cy="1842443"/>
          </a:xfrm>
          <a:prstGeom prst="rect">
            <a:avLst/>
          </a:prstGeom>
          <a:noFill/>
        </p:spPr>
      </p:pic>
      <p:pic>
        <p:nvPicPr>
          <p:cNvPr id="80908" name="Picture 12" descr="https://sun9-51.userapi.com/impg/TniEYVka8CUKxS4lfTqVk4mEj-OohK7vaasIiQ/IEesXH_hmr8.jpg?size=1280x960&amp;quality=95&amp;sign=f4a8de72e9f43ba8e0bfb897de477af2&amp;type=album"/>
          <p:cNvPicPr>
            <a:picLocks noChangeAspect="1" noChangeArrowheads="1"/>
          </p:cNvPicPr>
          <p:nvPr/>
        </p:nvPicPr>
        <p:blipFill>
          <a:blip r:embed="rId6" cstate="print"/>
          <a:srcRect t="8085"/>
          <a:stretch>
            <a:fillRect/>
          </a:stretch>
        </p:blipFill>
        <p:spPr bwMode="auto">
          <a:xfrm>
            <a:off x="4786314" y="2143116"/>
            <a:ext cx="3534348" cy="2436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Методы  пропаганды  (способы  передачи информации) включают: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2" y="1285860"/>
            <a:ext cx="4051320" cy="30003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285860"/>
            <a:ext cx="4574312" cy="3108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F:\ПРОПАГАНДА по охране труда\Архангельск Плотниковой (инф. работа) 22-23\Плакаты\Картинки по Риску\gsUzwB5vM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43380"/>
            <a:ext cx="3957590" cy="23745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500042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лекции;  - практические занятия; - беседы  по  вопросам  безопасности  труда; - консультации; - анкетирование, - тестирование и т.п. </a:t>
            </a:r>
          </a:p>
          <a:p>
            <a:pPr algn="ctr">
              <a:spcBef>
                <a:spcPct val="0"/>
              </a:spcBef>
            </a:pP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Тематика ряда семинаров: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4788024" y="4214818"/>
          <a:ext cx="4125142" cy="2499166"/>
        </p:xfrm>
        <a:graphic>
          <a:graphicData uri="http://schemas.openxmlformats.org/presentationml/2006/ole">
            <p:oleObj spid="_x0000_s15361" name="Слайд" r:id="rId6" imgW="4568900" imgH="3425883" progId="PowerPoint.Slide.12">
              <p:embed/>
            </p:oleObj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39552" y="1106597"/>
            <a:ext cx="7992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4" descr="знак ТИТ_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357158" y="2357430"/>
          <a:ext cx="2738425" cy="2053819"/>
        </p:xfrm>
        <a:graphic>
          <a:graphicData uri="http://schemas.openxmlformats.org/presentationml/2006/ole">
            <p:oleObj spid="_x0000_s51205" name="Слайд" r:id="rId3" imgW="4568900" imgH="3425883" progId="PowerPoint.Slide.12">
              <p:embed/>
            </p:oleObj>
          </a:graphicData>
        </a:graphic>
      </p:graphicFrame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285720" y="214290"/>
          <a:ext cx="2667019" cy="2000264"/>
        </p:xfrm>
        <a:graphic>
          <a:graphicData uri="http://schemas.openxmlformats.org/presentationml/2006/ole">
            <p:oleObj spid="_x0000_s51201" name="Слайд" r:id="rId4" imgW="4568900" imgH="3425883" progId="PowerPoint.Slide.12">
              <p:embed/>
            </p:oleObj>
          </a:graphicData>
        </a:graphic>
      </p:graphicFrame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285720" y="4572008"/>
          <a:ext cx="2762238" cy="2071678"/>
        </p:xfrm>
        <a:graphic>
          <a:graphicData uri="http://schemas.openxmlformats.org/presentationml/2006/ole">
            <p:oleObj spid="_x0000_s51203" name="Слайд" r:id="rId5" imgW="4568900" imgH="3425883" progId="PowerPoint.Slide.12">
              <p:embed/>
            </p:oleObj>
          </a:graphicData>
        </a:graphic>
      </p:graphicFrame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3428992" y="285728"/>
          <a:ext cx="2571736" cy="1928802"/>
        </p:xfrm>
        <a:graphic>
          <a:graphicData uri="http://schemas.openxmlformats.org/presentationml/2006/ole">
            <p:oleObj spid="_x0000_s51207" name="Слайд" r:id="rId6" imgW="4568900" imgH="3425883" progId="PowerPoint.Slide.12">
              <p:embed/>
            </p:oleObj>
          </a:graphicData>
        </a:graphic>
      </p:graphicFrame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3500430" y="2500306"/>
          <a:ext cx="2571768" cy="1928826"/>
        </p:xfrm>
        <a:graphic>
          <a:graphicData uri="http://schemas.openxmlformats.org/presentationml/2006/ole">
            <p:oleObj spid="_x0000_s51209" name="Слайд" r:id="rId7" imgW="4568900" imgH="3425883" progId="PowerPoint.Slide.12">
              <p:embed/>
            </p:oleObj>
          </a:graphicData>
        </a:graphic>
      </p:graphicFrame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3500430" y="4643446"/>
          <a:ext cx="2524110" cy="1893083"/>
        </p:xfrm>
        <a:graphic>
          <a:graphicData uri="http://schemas.openxmlformats.org/presentationml/2006/ole">
            <p:oleObj spid="_x0000_s51211" name="Слайд" r:id="rId8" imgW="4568900" imgH="3425883" progId="PowerPoint.Slide.12">
              <p:embed/>
            </p:oleObj>
          </a:graphicData>
        </a:graphic>
      </p:graphicFrame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3" name="Object 13"/>
          <p:cNvGraphicFramePr>
            <a:graphicFrameLocks noChangeAspect="1"/>
          </p:cNvGraphicFramePr>
          <p:nvPr/>
        </p:nvGraphicFramePr>
        <p:xfrm>
          <a:off x="6215074" y="214290"/>
          <a:ext cx="2762238" cy="2071678"/>
        </p:xfrm>
        <a:graphic>
          <a:graphicData uri="http://schemas.openxmlformats.org/presentationml/2006/ole">
            <p:oleObj spid="_x0000_s51213" name="Слайд" r:id="rId9" imgW="4568900" imgH="3425883" progId="PowerPoint.Slide.12">
              <p:embed/>
            </p:oleObj>
          </a:graphicData>
        </a:graphic>
      </p:graphicFrame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5" name="Object 15"/>
          <p:cNvGraphicFramePr>
            <a:graphicFrameLocks noChangeAspect="1"/>
          </p:cNvGraphicFramePr>
          <p:nvPr/>
        </p:nvGraphicFramePr>
        <p:xfrm>
          <a:off x="6215074" y="2428868"/>
          <a:ext cx="2762269" cy="2071702"/>
        </p:xfrm>
        <a:graphic>
          <a:graphicData uri="http://schemas.openxmlformats.org/presentationml/2006/ole">
            <p:oleObj spid="_x0000_s51215" name="Слайд" r:id="rId10" imgW="4568900" imgH="3425883" progId="PowerPoint.Slide.12">
              <p:embed/>
            </p:oleObj>
          </a:graphicData>
        </a:graphic>
      </p:graphicFrame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7" name="Object 17"/>
          <p:cNvGraphicFramePr>
            <a:graphicFrameLocks noChangeAspect="1"/>
          </p:cNvGraphicFramePr>
          <p:nvPr/>
        </p:nvGraphicFramePr>
        <p:xfrm>
          <a:off x="6429420" y="4643446"/>
          <a:ext cx="2571736" cy="1928802"/>
        </p:xfrm>
        <a:graphic>
          <a:graphicData uri="http://schemas.openxmlformats.org/presentationml/2006/ole">
            <p:oleObj spid="_x0000_s51217" name="Слайд" r:id="rId11" imgW="4568900" imgH="342588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428596" y="285728"/>
            <a:ext cx="8358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пропаганды в области охраны труда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500034" y="1214422"/>
            <a:ext cx="821537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на каждом рабочем (учебном) месте здоровых и безопасных условий труда и обучения;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доведение до сознания каждого работника (обучающегося) значения создания благоприятных условий труда, необходимости выполнения всех норм и правил техники безопасности и производственной санитарии. Достижение этой цели неразрывно связано с формированием культуры безопасности у каждого работника (обучающегося);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соблюдение трудовой (учебной) дисциплины и требований безопасности;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получение работниками (обучающимися) знаний норм и правил охраны и безопасности;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проведение мероприятий по профилактике травматизма и проф. заболеваний;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популяризация  и  внедрение  современных  средств  охраны  труда (ОТ)  и культуры безопасности (КБ)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358114" cy="79690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целью проверки полученных знаний  практикуется проведение тестирования, выполнение итоговых заданий, решение ситуационных задач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1" name="Содержимое 2"/>
          <p:cNvSpPr>
            <a:spLocks noGrp="1"/>
          </p:cNvSpPr>
          <p:nvPr>
            <p:ph idx="1"/>
          </p:nvPr>
        </p:nvSpPr>
        <p:spPr>
          <a:xfrm>
            <a:off x="899592" y="1000108"/>
            <a:ext cx="7787208" cy="51260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Один из примеров задания участникам семинара по изучению нового порядка обучения по вопросам охраны труда: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проанализировав правовую информацию, полученную в ходе семинара,</a:t>
            </a:r>
          </a:p>
          <a:p>
            <a:pPr marL="0" indent="0" algn="just">
              <a:lnSpc>
                <a:spcPct val="8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сформулируйте и запишите на бумаге несколько наиболее важных, на ваш взгляд, правил обучения работников по вопросам об охране труда, без соблюдения которых может быть допущено нарушение Постановления Правительства Российской Федерации №2464;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расскажите о результатах работы своей группы. Обоснуйте свой ответ, дайте общую оценку  семинару (при желании - внесите предложения по его организации).   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выполняется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малых группах (деление участников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группы)*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 для выполнения задания 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15 минут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*ТИТ Архангельской межрегиональной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организации Профсоюза вывела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 Правил обучения работников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охране труда </a:t>
            </a:r>
          </a:p>
          <a:p>
            <a:pPr marL="0" indent="0" algn="just">
              <a:lnSpc>
                <a:spcPct val="80000"/>
              </a:lnSpc>
              <a:buFont typeface="Arial" pitchFamily="34" charset="0"/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2000" dirty="0" smtClean="0"/>
          </a:p>
        </p:txBody>
      </p:sp>
      <p:pic>
        <p:nvPicPr>
          <p:cNvPr id="2052" name="Рисунок 3" descr="Рисуно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H:\1.Семинар - совещ. Котлас, Красноборск 31.10. - 02.11.22г\КАРТИНКИ\Без названи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71875"/>
            <a:ext cx="40005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Традиционно в качестве средств пропаганды охраны труда используются различные способы массового распространения информации среди работников, профсоюзного актива и работодателей – материалы для профсоюзных стендов (плакаты, листовки, ИБ, буклеты и т.п.)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609728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23-02-13_14-28-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2928934"/>
            <a:ext cx="4804835" cy="36086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671" y="88750"/>
            <a:ext cx="8229600" cy="387922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Особую роль в пропаганде  играют  такие информационные материалы, как листовки, буклеты, плакаты, ИБ, «молнии», уголки по охране труда и безопасности и т.п.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930"/>
            <a:ext cx="4595471" cy="64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75" y="514371"/>
            <a:ext cx="4473909" cy="629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37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64" y="500042"/>
            <a:ext cx="4648152" cy="61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:\ПРОПАГАНДА по охране труда\Архангельск Плотниковой (инф. работа) 22-23\Плакаты\Картинки по Риску\frm4kGMyP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71080"/>
            <a:ext cx="3748976" cy="6298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:\1. СЕМИНАРЫ 20-22 годы\1.1.Семинары 2022г\1. Семинары по ОХРАНЕ ТРУДА 2022\БУКЛЕТ_Обяз._работодателя 01.10_21г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7014"/>
            <a:ext cx="2463092" cy="3496002"/>
          </a:xfrm>
          <a:prstGeom prst="rect">
            <a:avLst/>
          </a:prstGeom>
          <a:noFill/>
        </p:spPr>
      </p:pic>
      <p:pic>
        <p:nvPicPr>
          <p:cNvPr id="72707" name="Picture 3" descr="G:\1. СЕМИНАРЫ 20-22 годы\1.1.Семинары 2022г\1. Семинары по ОХРАНЕ ТРУДА 2022\БУКЛЕТ_Обяз._работодателя 01.10_21г\P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0"/>
            <a:ext cx="2664296" cy="3600400"/>
          </a:xfrm>
          <a:prstGeom prst="rect">
            <a:avLst/>
          </a:prstGeom>
          <a:noFill/>
        </p:spPr>
      </p:pic>
      <p:pic>
        <p:nvPicPr>
          <p:cNvPr id="72708" name="Picture 4" descr="G:\1. СЕМИНАРЫ 20-22 годы\1.1.Семинары 2022г\1. Семинары по ОХРАНЕ ТРУДА 2022\БУКЛЕТ_Обяз._работодателя 01.10_21г\Pag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0"/>
            <a:ext cx="2851250" cy="3929950"/>
          </a:xfrm>
          <a:prstGeom prst="rect">
            <a:avLst/>
          </a:prstGeom>
          <a:noFill/>
        </p:spPr>
      </p:pic>
      <p:pic>
        <p:nvPicPr>
          <p:cNvPr id="72709" name="Picture 5" descr="G:\1. СЕМИНАРЫ 20-22 годы\1.1.Семинары 2022г\1. Семинары по ОХРАНЕ ТРУДА 2022\БУКЛЕТ_Обяз._работодателя 01.10_21г\Pag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4560">
            <a:off x="368597" y="2975485"/>
            <a:ext cx="2791401" cy="3772098"/>
          </a:xfrm>
          <a:prstGeom prst="rect">
            <a:avLst/>
          </a:prstGeom>
          <a:noFill/>
        </p:spPr>
      </p:pic>
      <p:pic>
        <p:nvPicPr>
          <p:cNvPr id="72710" name="Picture 6" descr="G:\1. СЕМИНАРЫ 20-22 годы\1.1.Семинары 2022г\1. Семинары по ОХРАНЕ ТРУДА 2022\БУКЛЕТ_Обяз._работодателя 01.10_21г\Page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286124"/>
            <a:ext cx="2232248" cy="3157489"/>
          </a:xfrm>
          <a:prstGeom prst="rect">
            <a:avLst/>
          </a:prstGeom>
          <a:noFill/>
        </p:spPr>
      </p:pic>
      <p:pic>
        <p:nvPicPr>
          <p:cNvPr id="72711" name="Picture 7" descr="G:\1. СЕМИНАРЫ 20-22 годы\1.1.Семинары 2022г\1. Семинары по ОХРАНЕ ТРУДА 2022\БУКЛЕТ_Обяз._работодателя 01.10_21г\Page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94120">
            <a:off x="6064548" y="2955219"/>
            <a:ext cx="2445044" cy="3553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Папки Надежды\Стол\2lODUrPe0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52"/>
            <a:ext cx="2889826" cy="3247851"/>
          </a:xfrm>
          <a:prstGeom prst="rect">
            <a:avLst/>
          </a:prstGeom>
          <a:noFill/>
        </p:spPr>
      </p:pic>
      <p:pic>
        <p:nvPicPr>
          <p:cNvPr id="5126" name="Picture 6" descr="D:\Папки Надежды\Стол\wuzYlJTz0i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8977">
            <a:off x="6249129" y="238488"/>
            <a:ext cx="2226373" cy="3233872"/>
          </a:xfrm>
          <a:prstGeom prst="rect">
            <a:avLst/>
          </a:prstGeom>
          <a:noFill/>
        </p:spPr>
      </p:pic>
      <p:pic>
        <p:nvPicPr>
          <p:cNvPr id="5128" name="Picture 8" descr="D:\Папки Надежды\Стол\OBIAf0yuf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2631877" cy="3686830"/>
          </a:xfrm>
          <a:prstGeom prst="rect">
            <a:avLst/>
          </a:prstGeom>
          <a:noFill/>
        </p:spPr>
      </p:pic>
      <p:pic>
        <p:nvPicPr>
          <p:cNvPr id="9" name="Picture 7" descr="D:\Папки Надежды\Стол\8GaZjjeoq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2311">
            <a:off x="4569016" y="2702688"/>
            <a:ext cx="2833212" cy="3763343"/>
          </a:xfrm>
          <a:prstGeom prst="rect">
            <a:avLst/>
          </a:prstGeom>
          <a:noFill/>
        </p:spPr>
      </p:pic>
      <p:pic>
        <p:nvPicPr>
          <p:cNvPr id="7" name="Picture 2" descr="D:\Папки Надежды\Стол\bZYBgzI7KF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66332">
            <a:off x="630838" y="2112486"/>
            <a:ext cx="3017322" cy="4139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Upolnomochenny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4404534" cy="3115065"/>
          </a:xfrm>
          <a:prstGeom prst="rect">
            <a:avLst/>
          </a:prstGeom>
        </p:spPr>
      </p:pic>
      <p:pic>
        <p:nvPicPr>
          <p:cNvPr id="3" name="Рисунок 2" descr="2. Garantii_upolnomochennym_po_OT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7657" y="214290"/>
            <a:ext cx="3738765" cy="5286412"/>
          </a:xfrm>
          <a:prstGeom prst="rect">
            <a:avLst/>
          </a:prstGeom>
        </p:spPr>
      </p:pic>
      <p:pic>
        <p:nvPicPr>
          <p:cNvPr id="4" name="Рисунок 3" descr="3. Napravlenia_raboty_upolnomochennogo_po_OT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21328">
            <a:off x="1473395" y="2618778"/>
            <a:ext cx="2576683" cy="36432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РОПАГАНДА по охране труда\Новые правила 2464 Листовка 23г.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357718" cy="2952898"/>
          </a:xfrm>
          <a:prstGeom prst="rect">
            <a:avLst/>
          </a:prstGeom>
          <a:noFill/>
        </p:spPr>
      </p:pic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285720" y="3643314"/>
          <a:ext cx="4101148" cy="2928934"/>
        </p:xfrm>
        <a:graphic>
          <a:graphicData uri="http://schemas.openxmlformats.org/presentationml/2006/ole">
            <p:oleObj spid="_x0000_s38913" name="Презентация" r:id="rId4" imgW="4568900" imgH="3425883" progId="PowerPoint.Show.12">
              <p:embed/>
            </p:oleObj>
          </a:graphicData>
        </a:graphic>
      </p:graphicFrame>
      <p:pic>
        <p:nvPicPr>
          <p:cNvPr id="4" name="Рисунок 3" descr="Информационный листок_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14290"/>
            <a:ext cx="2475214" cy="3500438"/>
          </a:xfrm>
          <a:prstGeom prst="rect">
            <a:avLst/>
          </a:prstGeom>
        </p:spPr>
      </p:pic>
      <p:pic>
        <p:nvPicPr>
          <p:cNvPr id="5" name="Picture 5" descr="F:\ПРОПАГАНДА по охране труда\СИЗ_работник Листовка_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86190"/>
            <a:ext cx="3660960" cy="2665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новные обязанности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3990661" cy="5643578"/>
          </a:xfrm>
          <a:prstGeom prst="rect">
            <a:avLst/>
          </a:prstGeom>
        </p:spPr>
      </p:pic>
      <p:pic>
        <p:nvPicPr>
          <p:cNvPr id="3" name="Рисунок 2" descr="Памятка микротравма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192721" cy="59293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:\1. Семинары 2023 года\8. Семинар обл. в реж. ВКС (РТП - рабочее место)\Застав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714488"/>
            <a:ext cx="4958988" cy="350046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142852"/>
            <a:ext cx="8072494" cy="92869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 </a:t>
            </a:r>
            <a:r>
              <a:rPr lang="ru-RU" sz="18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ежегодных тематических проверок  </a:t>
            </a: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(ОТП, РТП,  МТП) по охране труда – это эффективная  форма пропаганды знаний правил охраны труда и безопасности с использованием чек – листов,  подготовленных ТИТ</a:t>
            </a:r>
            <a:b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5643578"/>
            <a:ext cx="8358246" cy="85725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1 – м этапе проверено 740  рабочих места учителей из 66 школ. </a:t>
            </a:r>
          </a:p>
          <a:p>
            <a:pPr marL="85725" indent="-85725" algn="just">
              <a:buNone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Выявлено 204 нарушения требований безопасности и оснащенности, необходимым оборудованием, предусмотренным пр.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Минпроса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России № 804 от 27.10.2022г. (на 28%)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214818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итог: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комплектами оборудования для проведения дистанционного обучения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только 3464  рабочих мест (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40% от общего количества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3" descr="Рисунок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1142984"/>
            <a:ext cx="38576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Проверке предшествовал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мониторинг, проведенный в 2021г. по инициативе ТИТ в 2021г. по изучению вопроса «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количестве автоматизированных рабочих мест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оснащенных комплектом оборудования для ВКС и других форм дистанционного и электронного обучения» и работа МОП с администрацией области и МО АО.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214414" y="214290"/>
            <a:ext cx="75723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каком состоянии находится культура безопасности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работников образовательных учреждений, если условно разделить её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малую, среднюю и высокую?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71472" y="1357298"/>
            <a:ext cx="814393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Малая степень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имеется процесс перераспределения ответственности за случившееся на работодателя;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Средняя степень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появляется желание анализировать опыт других, сложившуюся ситуацию и делать рациональные выводы;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Высокая степень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возникает стремление к самоанализу, к осознанию мотивов своих поступков и действий работодателя, к корректировке и осознанности этих поступков и действий с целью сохранения своей жизни и здоровья в процессе трудовой деятельности.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Вывод!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Осознанная культура безопасности – это умение и желание реализовывать поставленные задачи не подвергаясь опасности!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результатам изучения степени КБ (тестирование в ходе семинаров) вывод может быть сделан не в пользу высокой степени культуры безопасности  работников.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15304" cy="1143000"/>
          </a:xfrm>
        </p:spPr>
        <p:txBody>
          <a:bodyPr>
            <a:normAutofit/>
          </a:bodyPr>
          <a:lstStyle/>
          <a:p>
            <a:pPr lvl="0" indent="508000" eaLnBrk="0" fontAlgn="base" hangingPunct="0"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Активизации пропагандистской работы способствует участие профсоюзных организаций в Годах охраны труда, объявляемых в области  каждые 2 года  Минтрудом области, ГИТ АО, ФПАО, объединением работодателей АО (по специальному плану, утвержденному президиумом)</a:t>
            </a:r>
          </a:p>
        </p:txBody>
      </p:sp>
      <p:pic>
        <p:nvPicPr>
          <p:cNvPr id="56322" name="Picture 2" descr="https://sun9-63.userapi.com/impg/8C9B5RdH7FNt6qnBHoxnzBoMLsIr9BXGGIyJJw/TLP-oxeZLY0.jpg?size=1280x1280&amp;quality=95&amp;sign=2dfac68744e28711515a26a13dfa97a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285860"/>
            <a:ext cx="4993200" cy="4993200"/>
          </a:xfrm>
          <a:prstGeom prst="rect">
            <a:avLst/>
          </a:prstGeom>
          <a:noFill/>
        </p:spPr>
      </p:pic>
      <p:pic>
        <p:nvPicPr>
          <p:cNvPr id="6" name="Рисунок 3" descr="Рисунок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РОПАГАНДА по охране труда\Архангельск Плотниковой (инф. работа) 22-23\Плакаты\Картинки по Риску\g0633x5yx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71942"/>
            <a:ext cx="3528392" cy="222934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857232"/>
            <a:ext cx="7482730" cy="63408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Всемирный день охраны труда – 28 апреля: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смотров, конкурсов, дней, декад, месячников охраны труда; выступления в различных средствах массовой информации о важности сохранения здоровья в период трудовой деятельности; изучение передового опыта работы; тематические встречи с представителями власти, работодателями и т.п.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9219" name="Picture 3" descr="F:\ПРОПАГАНДА по охране труда\Архангельск Плотниковой (инф. работа) 22-23\Плакаты\Картинки по Риску\WKpoAWyIwP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85926"/>
            <a:ext cx="3456384" cy="1872208"/>
          </a:xfrm>
          <a:prstGeom prst="rect">
            <a:avLst/>
          </a:prstGeom>
          <a:noFill/>
        </p:spPr>
      </p:pic>
      <p:pic>
        <p:nvPicPr>
          <p:cNvPr id="9220" name="Picture 4" descr="F:\ПРОПАГАНДА по охране труда\Архангельск Плотниковой (инф. работа) 22-23\картинки\IMG_77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857364"/>
            <a:ext cx="3908297" cy="2306536"/>
          </a:xfrm>
          <a:prstGeom prst="rect">
            <a:avLst/>
          </a:prstGeom>
          <a:noFill/>
        </p:spPr>
      </p:pic>
      <p:pic>
        <p:nvPicPr>
          <p:cNvPr id="6" name="Рисунок 3" descr="Рисунок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Девиз Всемирного дня охраны труда в 2023 году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4224357"/>
            <a:ext cx="2276476" cy="2276477"/>
          </a:xfrm>
          <a:prstGeom prst="rect">
            <a:avLst/>
          </a:prstGeom>
          <a:noFill/>
        </p:spPr>
      </p:pic>
      <p:pic>
        <p:nvPicPr>
          <p:cNvPr id="10" name="Рисунок 9" descr="ohr26042022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714876" y="4143380"/>
            <a:ext cx="1668271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Vsemirny_28_aprelya_2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38716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88640"/>
            <a:ext cx="7695904" cy="49006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Ежегодно проводится их обучение уполномоченных лиц по охране труда, как основных проводников знаний по охране труда до работников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F:\ПРОПАГАНДА по охране труда\Архангельск Плотниковой (инф. работа) 22-23\картинки\IMG_7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107876" cy="2347358"/>
          </a:xfrm>
          <a:prstGeom prst="rect">
            <a:avLst/>
          </a:prstGeom>
          <a:noFill/>
        </p:spPr>
      </p:pic>
      <p:pic>
        <p:nvPicPr>
          <p:cNvPr id="5" name="Picture 2" descr="F:\ПРОПАГАНДА по охране труда\Архангельск Плотниковой (инф. работа) 22-23\картинки\IMG_7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717032"/>
            <a:ext cx="5184576" cy="2952328"/>
          </a:xfrm>
          <a:prstGeom prst="rect">
            <a:avLst/>
          </a:prstGeom>
          <a:noFill/>
        </p:spPr>
      </p:pic>
      <p:pic>
        <p:nvPicPr>
          <p:cNvPr id="7" name="Picture 3" descr="F:\ПРОПАГАНДА по охране труда\Архангельск Плотниковой (инф. работа) 22-23\Картинки по СМИ охрана труда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71546"/>
            <a:ext cx="2767052" cy="2628700"/>
          </a:xfrm>
          <a:prstGeom prst="rect">
            <a:avLst/>
          </a:prstGeom>
          <a:noFill/>
        </p:spPr>
      </p:pic>
      <p:pic>
        <p:nvPicPr>
          <p:cNvPr id="6" name="Рисунок 3" descr="Рисунок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142976" y="214290"/>
            <a:ext cx="77048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Разнообразные конкурсы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в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икторины,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проводимые для работников внутри учреждений или на уровне городов и районов, достигают цели обучения 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духе игры и соревнования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357298"/>
            <a:ext cx="83582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Это отличный способ повышения культуры охраны труда и осведомленности работников  о требованиях безопасности на рабочих местах.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Массовость, заинтересованность, результативность, умение командной работы по поиску правильного решения задач, новые знания и умения по оказанию первой помощи пострадавшему товарищу -  результат конкурсов и общих мероприятий по охране труда в южных территориях области.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Лучшей командой в межотраслевом конкурсе по охране труда «Только вместе – мы сила!» в мае 2023 года стала команда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Котласской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городской организации Профсоюза.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pic>
        <p:nvPicPr>
          <p:cNvPr id="4" name="Рисунок 3" descr="Рисуно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71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4214818"/>
            <a:ext cx="3143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к конкурсу стала мотивом изучения норм охраны труда, обсуждения новаций законодательства  и  локальных документов своего учреждения.</a:t>
            </a:r>
          </a:p>
        </p:txBody>
      </p:sp>
      <p:pic>
        <p:nvPicPr>
          <p:cNvPr id="52226" name="Picture 2" descr="https://sun9-14.userapi.com/impg/dp5iLcB3d1xN7ApszqnOtLSRnWULHZl2GRVcnw/EaO_DFrHEos.jpg?size=2560x1920&amp;quality=95&amp;sign=f9f4b3cb09ceb76ada3ee311cebba0e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643306" cy="2732480"/>
          </a:xfrm>
          <a:prstGeom prst="rect">
            <a:avLst/>
          </a:prstGeom>
          <a:noFill/>
        </p:spPr>
      </p:pic>
      <p:pic>
        <p:nvPicPr>
          <p:cNvPr id="52228" name="Picture 4" descr="https://sun9-21.userapi.com/impg/Pke7ZrkzEk0WUHxE3BDoxaPkvLeXr6AfMgnPwQ/hz31Vvk3PA8.jpg?size=1509x2160&amp;quality=95&amp;sign=7d1bb92352ee5e87ab170d58b44b9b9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214818"/>
            <a:ext cx="1597036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000232" y="0"/>
          <a:ext cx="5331428" cy="3214686"/>
        </p:xfrm>
        <a:graphic>
          <a:graphicData uri="http://schemas.openxmlformats.org/presentationml/2006/ole">
            <p:oleObj spid="_x0000_s10242" name="Презентация" r:id="rId3" imgW="4568900" imgH="3425883" progId="PowerPoint.Show.12">
              <p:embed/>
            </p:oleObj>
          </a:graphicData>
        </a:graphic>
      </p:graphicFrame>
      <p:pic>
        <p:nvPicPr>
          <p:cNvPr id="10244" name="Picture 4" descr="F:\ПРОПАГАНДА по охране труда\Архангельск Плотниковой (инф. работа) 22-23\№7 Конкурс ЖК\Картинки конкурса 2020 ЖК\konkurs_Zh (1) - копия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2884996" cy="2000264"/>
          </a:xfrm>
          <a:prstGeom prst="rect">
            <a:avLst/>
          </a:prstGeom>
          <a:noFill/>
        </p:spPr>
      </p:pic>
      <p:pic>
        <p:nvPicPr>
          <p:cNvPr id="7" name="Picture 2" descr="F:\ПРОПАГАНДА по охране труда\Архангельск Плотниковой (инф. работа) 22-23\№7 Конкурс ЖК\Картинки конкурса 2020 ЖК\konkurs_Zh (1) - копия_00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71810"/>
            <a:ext cx="2666986" cy="2000240"/>
          </a:xfrm>
          <a:prstGeom prst="rect">
            <a:avLst/>
          </a:prstGeom>
          <a:noFill/>
        </p:spPr>
      </p:pic>
      <p:pic>
        <p:nvPicPr>
          <p:cNvPr id="8" name="Picture 2" descr="F:\ПРОПАГАНДА по охране труда\Архангельск Плотниковой (инф. работа) 22-23\№7 Конкурс ЖК\Картинки конкурса 2020 ЖК\konkurs_Zh (1) - копия_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5072074"/>
            <a:ext cx="2214578" cy="1660934"/>
          </a:xfrm>
          <a:prstGeom prst="rect">
            <a:avLst/>
          </a:prstGeom>
          <a:noFill/>
        </p:spPr>
      </p:pic>
      <p:pic>
        <p:nvPicPr>
          <p:cNvPr id="9" name="Picture 2" descr="F:\ПРОПАГАНДА по охране труда\Архангельск Плотниковой (инф. работа) 22-23\№7 Конкурс ЖК\Картинки конкурса 2020 ЖК\konkurs_Zh (1) - копия_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500306"/>
            <a:ext cx="3917822" cy="2938367"/>
          </a:xfrm>
          <a:prstGeom prst="rect">
            <a:avLst/>
          </a:prstGeom>
          <a:noFill/>
        </p:spPr>
      </p:pic>
      <p:pic>
        <p:nvPicPr>
          <p:cNvPr id="10" name="Picture 2" descr="F:\ПРОПАГАНДА по охране труда\Архангельск Плотниковой (инф. работа) 22-23\№7 Конкурс ЖК\Картинки конкурса 2020 ЖК\konkurs_Zh (1) - копия_0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96993">
            <a:off x="5052646" y="3215063"/>
            <a:ext cx="3479760" cy="2923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F:\ПРОПАГАНДА по охране труда\Архангельск Плотниковой (инф. работа) 22-23\Картинки по СМИ охрана труда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511847" cy="4525963"/>
          </a:xfrm>
          <a:prstGeom prst="rect">
            <a:avLst/>
          </a:prstGeom>
          <a:noFill/>
        </p:spPr>
      </p:pic>
      <p:pic>
        <p:nvPicPr>
          <p:cNvPr id="29699" name="Picture 3" descr="F:\ПРОПАГАНДА по охране труда\Архангельск Плотниковой (инф. работа) 22-23\Картинки по СМИ охрана труда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188640"/>
            <a:ext cx="4211960" cy="6192688"/>
          </a:xfrm>
          <a:prstGeom prst="rect">
            <a:avLst/>
          </a:prstGeom>
          <a:noFill/>
        </p:spPr>
      </p:pic>
      <p:pic>
        <p:nvPicPr>
          <p:cNvPr id="29700" name="Picture 4" descr="F:\ПРОПАГАНДА по охране труда\Архангельск Плотниковой (инф. работа) 22-23\Кроссворды\sqpcIWYe7F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260648"/>
            <a:ext cx="6624736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71480"/>
            <a:ext cx="7678066" cy="12121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2021 года в области реализуется проект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«Профсоюз –территория здоровья»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конкурсы презентаций "Внедрение здорового образа жизни в трудовых коллективах", кроссвордов «Знатоки охраны труда», детских рисунков  « Я за здоровый образ жизни», фотографий  «Профсоюз ЗА здоровый образ жизни!»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F:\ПРОПАГАНДА по охране труда\Архангельск Плотниковой (инф. работа) 22-23\ЗОЖ Городской конкурс 2021\124\МБДОУ  124 Мирослава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643050"/>
            <a:ext cx="6158750" cy="3495521"/>
          </a:xfrm>
          <a:prstGeom prst="rect">
            <a:avLst/>
          </a:prstGeom>
          <a:noFill/>
        </p:spPr>
      </p:pic>
      <p:pic>
        <p:nvPicPr>
          <p:cNvPr id="5" name="Picture 4" descr="знак ТИТ_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857224" y="5214950"/>
            <a:ext cx="77867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САФУ «Зоренька», университетская гимназия «Ксения» - активные участники  мероприятий и акций здорового образа жизни и безопасности труда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Проект «Профсоюз –территория здоровья»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F:\ПРОПАГАНДА по охране труда\Архангельск Плотниковой (инф. работа) 22-23\ЗОЖ Городской конкурс 2021\124\МБДОУ  124 Мирослава_0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405716" cy="2554287"/>
          </a:xfrm>
          <a:prstGeom prst="rect">
            <a:avLst/>
          </a:prstGeom>
          <a:noFill/>
        </p:spPr>
      </p:pic>
      <p:pic>
        <p:nvPicPr>
          <p:cNvPr id="4" name="Picture 2" descr="F:\ПРОПАГАНДА по охране труда\Архангельск Плотниковой (инф. работа) 22-23\ЗОЖ Городской конкурс 2021\124\МБДОУ  124 Мирослава_0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3596217" cy="2697163"/>
          </a:xfrm>
          <a:prstGeom prst="rect">
            <a:avLst/>
          </a:prstGeom>
          <a:noFill/>
        </p:spPr>
      </p:pic>
      <p:pic>
        <p:nvPicPr>
          <p:cNvPr id="5" name="Picture 2" descr="F:\ПРОПАГАНДА по охране труда\Архангельск Плотниковой (инф. работа) 22-23\ЗОЖ Городской конкурс 2021\124\МБДОУ  124 Мирослава_0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14752"/>
            <a:ext cx="3619493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14282" y="285728"/>
          <a:ext cx="3960440" cy="2969642"/>
        </p:xfrm>
        <a:graphic>
          <a:graphicData uri="http://schemas.openxmlformats.org/presentationml/2006/ole">
            <p:oleObj spid="_x0000_s20482" name="Презентация" r:id="rId3" imgW="4568900" imgH="3425883" progId="PowerPoint.Show.12">
              <p:embed/>
            </p:oleObj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4714876" y="285728"/>
          <a:ext cx="3632721" cy="2952328"/>
        </p:xfrm>
        <a:graphic>
          <a:graphicData uri="http://schemas.openxmlformats.org/presentationml/2006/ole">
            <p:oleObj spid="_x0000_s20483" name="Презентация" r:id="rId4" imgW="4568900" imgH="3425883" progId="PowerPoint.Show.12">
              <p:embed/>
            </p:oleObj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14282" y="3429000"/>
          <a:ext cx="4391517" cy="3214686"/>
        </p:xfrm>
        <a:graphic>
          <a:graphicData uri="http://schemas.openxmlformats.org/presentationml/2006/ole">
            <p:oleObj spid="_x0000_s20484" name="Презентация" r:id="rId5" imgW="6092946" imgH="3425883" progId="PowerPoint.Show.12">
              <p:embed/>
            </p:oleObj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857752" y="3571876"/>
          <a:ext cx="3907670" cy="2378073"/>
        </p:xfrm>
        <a:graphic>
          <a:graphicData uri="http://schemas.openxmlformats.org/presentationml/2006/ole">
            <p:oleObj spid="_x0000_s20485" name="Презентация" r:id="rId6" imgW="6092946" imgH="3425883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1357290" y="214290"/>
            <a:ext cx="72152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изменить ситуацию и мотивировать работников на развитие культуры безопасности труда? Что и как делать?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85720" y="1285860"/>
            <a:ext cx="521497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ОПАСНОСТИ, РИСКИ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осознанная оценка (понимание) работником профессиональных рисков (опасностей) на своем рабочем месте и учебных местах обучающихся и возможных последствий каждой из этих опасностей.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КУЛЬТУРЫ БЕЗОПАСНОТИ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(КБ) - понимание каждым работником (обучающимся) важности сохранения своей жизни и здоровья, знание правил безопасности, их соблюдение и умение их применять.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429124" y="785794"/>
          <a:ext cx="4929222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8596" y="4612385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КОМПЕТЕНТНОСТЬ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максимальное и эффективное достижение целей безопасности и совершенствование трудовых процессов.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ОТВЕТСТВЕННОСТЬ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изменение отношения к ответственности работников и руководителей за создание безопасных условий труда.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РЕАЛЬНОСТЬ ДЕЙСТВИЙ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для повышения КБ - проявление максимальной сознательности и активности сторон социального партнерства при проведении мероприятий, нацеленных на создание безопасных условий труда и обучения.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ПРОПАГАНДА по охране труда\Архангельск Плотниковой (инф. работа) 22-23\картинки\IMG_7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214842" cy="3040213"/>
          </a:xfrm>
          <a:prstGeom prst="rect">
            <a:avLst/>
          </a:prstGeom>
          <a:noFill/>
        </p:spPr>
      </p:pic>
      <p:pic>
        <p:nvPicPr>
          <p:cNvPr id="24579" name="Picture 3" descr="F:\ПРОПАГАНДА по охране труда\Архангельск Плотниковой (инф. работа) 22-23\картинки\IMG_779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960440" cy="3168352"/>
          </a:xfrm>
          <a:prstGeom prst="rect">
            <a:avLst/>
          </a:prstGeom>
          <a:noFill/>
        </p:spPr>
      </p:pic>
      <p:pic>
        <p:nvPicPr>
          <p:cNvPr id="24580" name="Picture 4" descr="F:\ПРОПАГАНДА по охране труда\Архангельск Плотниковой (инф. работа) 22-23\картинки\IMG_7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714884"/>
            <a:ext cx="2737769" cy="1810460"/>
          </a:xfrm>
          <a:prstGeom prst="rect">
            <a:avLst/>
          </a:prstGeom>
          <a:noFill/>
        </p:spPr>
      </p:pic>
      <p:pic>
        <p:nvPicPr>
          <p:cNvPr id="24581" name="Picture 5" descr="F:\ПРОПАГАНДА по охране труда\Архангельск Плотниковой (инф. работа) 22-23\Картинки по СМИ охрана труда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786322"/>
            <a:ext cx="2279796" cy="18852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142852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Продолжается работа по  охране и укреплению здоровья членов профсоюза, целенаправленному формированию потребности в здоровом образе жизни, занятии физической культурой и спортом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знак ТИТ_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143800" cy="85725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Появились и новые формы оздоровления: корпоративные выезды ( о. Кий), прогулки на теплоходах,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вело-прогулки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командные игры учреждений, рекламные туры в санатории и др.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357158" y="4714884"/>
            <a:ext cx="82153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Университете создается собственный медицинский центр на базе санатория-профилактория и получается лицензия на работы (услуги), выполняемые при осуществлении амбулаторно-поликлинической медицинской помощи, в том числе по медицинским осмотрам, что позволит существенно снизить затраты на медицинские осмотры работников.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Работникам и обучающимся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предоставляется возможность пользования услугами физкультурно-спортивного центра САФУ «Арктика» (бассейн, спортивные залы, тренажерный зал, открытый стадион, лыжная база), профкомом организуются спортивные мероприятия «Дни здоровья».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357298"/>
            <a:ext cx="4000528" cy="2655493"/>
          </a:xfrm>
          <a:prstGeom prst="rect">
            <a:avLst/>
          </a:prstGeom>
        </p:spPr>
      </p:pic>
      <p:pic>
        <p:nvPicPr>
          <p:cNvPr id="77827" name="Picture 3" descr="https://sun9-26.userapi.com/impg/fXH74pOLGE5NSyhJpxUMCvhRC-P_poAwLqomfg/jByoIJ6I2Ek.jpg?size=275x183&amp;quality=95&amp;sign=cb0d336a0975657c8fd77f1718f7898f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142984"/>
            <a:ext cx="2791155" cy="1857388"/>
          </a:xfrm>
          <a:prstGeom prst="rect">
            <a:avLst/>
          </a:prstGeom>
          <a:noFill/>
        </p:spPr>
      </p:pic>
      <p:pic>
        <p:nvPicPr>
          <p:cNvPr id="77829" name="Picture 5" descr="https://sun9-71.userapi.com/impg/gCfLLXm_z61qPJDvrMQNCOQFl755MpYbYJ0t9g/GorJ4fIf5Qg.jpg?size=500x333&amp;quality=95&amp;sign=c2af77a7d6394fe7a648eca7a8894d8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643182"/>
            <a:ext cx="2788870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250033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Основные задачи по пропаганде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знаний по охране труда: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 Ввести в практику повседневной работы первичных профсоюзных организаций и уполномоченных лиц по охране труда  пропаганду знаний по охране труда и безопасности, как эффективную профилактическую меру несчастных случаев на производстве, профзаболеваний, получения микроповреждений, ухудшения здоровья в процессе трудовой деятельности. 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 При проведении конкурсов на лучшего уполномоченного по охране труда и внештатного правового инспектора труда, лучшую организацию работы по охране труда территориальных организаций профсоюза оценивать, как один из главных показателей деятельности, уровень культуры безопасности  работников – членов профсоюза ( по итогам  2023 года)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Совершенствовать формы и методы пропагандистской работы профсоюзных организаций, используя инновационные формы, методы и технологии информирования работников и обучающихся.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sun9-12.userapi.com/impg/wIx3es_Wh7noy77vxjtLdMBHfnTcnwZqrepMKQ/nWp4oGDeKps.jpg?size=2560x1211&amp;quality=96&amp;sign=b9439ebec262085ff34c6ee8b20bee09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918" y="4071942"/>
            <a:ext cx="5045825" cy="25003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знак ТИТ_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142852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692275" y="2528888"/>
            <a:ext cx="5454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Благодарим за внимание!</a:t>
            </a:r>
          </a:p>
        </p:txBody>
      </p:sp>
      <p:pic>
        <p:nvPicPr>
          <p:cNvPr id="16387" name="Picture 3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581525"/>
            <a:ext cx="59055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end_receive_2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5373688"/>
            <a:ext cx="7842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311275" y="4719638"/>
            <a:ext cx="223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www.arhoblprof.ru</a:t>
            </a:r>
            <a:endParaRPr 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403350" y="5300663"/>
            <a:ext cx="2242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Calibri" pitchFamily="34" charset="0"/>
              </a:rPr>
              <a:t>profobr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29</a:t>
            </a: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</a:rPr>
              <a:t>@</a:t>
            </a:r>
            <a:r>
              <a:rPr lang="en-US" sz="2000" b="1" dirty="0" err="1" smtClean="0">
                <a:solidFill>
                  <a:srgbClr val="002060"/>
                </a:solidFill>
                <a:latin typeface="Calibri" pitchFamily="34" charset="0"/>
              </a:rPr>
              <a:t>mail.ru</a:t>
            </a:r>
            <a:endParaRPr 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6391" name="Picture 7" descr="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0350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624388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705225" y="404813"/>
            <a:ext cx="53566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Архангельская межрегиональная организация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профессионального союза работников народного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и науки Российской Федерации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132138" y="1493838"/>
            <a:ext cx="4734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163000, г. Архангельск, пр. Ломоносова, 209</a:t>
            </a:r>
          </a:p>
        </p:txBody>
      </p:sp>
      <p:pic>
        <p:nvPicPr>
          <p:cNvPr id="16395" name="Picture 11" descr="shutterstock_9787348 коп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3208338"/>
            <a:ext cx="4932362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616575" y="3644900"/>
            <a:ext cx="23606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Председатель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(8-8182)65-52-97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Заместитель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(8-8182)65-65-15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Бухгалтерия и 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информационный 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отдел</a:t>
            </a: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(88182)65-65-25</a:t>
            </a:r>
          </a:p>
          <a:p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Факс: (88182)65-65-25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357290" y="285728"/>
            <a:ext cx="7572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Одним из важных рычагов повышения культуры безопасности труда (обучения) является пропаганда знаний в области охраны труда!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571472" y="1357298"/>
            <a:ext cx="800105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 организованная пропаганда должна постоянно напоминать работникам о потенциально опасных и вредных производственных факторах на рабочих местах и о том, как следует вести себя, чтобы предупредить несчастный случай.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Эффективность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пропаганды знаний по вопросам охраны труда зависит от заинтересованности в этом всех уровней социального партнерства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федеральном уровне – соглашениями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Минпроса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России с Общероссийским Профсоюзом образования на 2021 – 2023 годы;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областном уровне - отраслевым соглашением министерства образования Архангельской области с Архангельской межрегиональной организацией Общероссийского Профсоюза образования на 2022- 2024 годы;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уровне образовательных учреждений – коллективными договорами.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1357290" y="142852"/>
            <a:ext cx="70723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Стороны социального партнерства всех уровней рассматривают охрану труда и здоровья работников и обучающихся  в качестве  одного из приоритетных направлений деятельности: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57158" y="1428736"/>
            <a:ext cx="457203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соглашениях Общероссийского Профсоюза образования 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Минобрнауки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России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Минпросом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России - разделы VII «Условия и охрана труда»;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соглашении министерства образования Архангельской области – раздел VIII «Охрана труда и здоровья работников учреждений» и Приложения № 6, 9-11;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коллективных договорах (КД) – соответствующие разделы, приложения КД, соглашения по охране труда.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Важно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оглашениями напрямую не закреплена обязанность сторон по пропаганде знаний по вопросам охраны труда и формированию у работников и обучающихся культуры безопасности труда и обучения. </a:t>
            </a: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Стороны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соц. партнерства  взяли на себя обязательства по разъяснению законодательства и контролю за соблюдением требований безопасности труда.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s://sun9-63.userapi.com/impg/M7MhSReDCdG3bfw47lP-Fv-0nZcsj8IlnXvZ9g/04c3AruplKc.jpg?size=960x1280&amp;quality=95&amp;sign=433b522df7549b1f665855289da2a33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744900" cy="499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2000232" y="285728"/>
            <a:ext cx="54253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эта проблема разрешается межрегиональной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организацией профсоюза?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57158" y="1000108"/>
            <a:ext cx="835821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инициативе президиума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межрегиональной организации профсоюза (МОП)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областным министерством образования (МО АО)  заключаются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договор о взаимодействии с МОП по осуществлению контроля за соблюдением законодательства и нормативных требований по охране труда;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план совместных мероприятий  по реализации условий договора на каждый календарный год.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Согласно этому плану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предусмотрено 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овместное проведение семинаров (в т.ч. в режиме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и определена их тематика для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руководителей и специалистов органов местного самоуправления МО, осуществляющих управление в сфере образования;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руководителей и специалистов ГБОУ, МАОУ, МОУ и МАОУ;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актива территориальных и первичных организаций Профсоюза.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4429132"/>
          <a:ext cx="8286808" cy="2243328"/>
        </p:xfrm>
        <a:graphic>
          <a:graphicData uri="http://schemas.openxmlformats.org/drawingml/2006/table">
            <a:tbl>
              <a:tblPr/>
              <a:tblGrid>
                <a:gridCol w="514300"/>
                <a:gridCol w="3506590"/>
                <a:gridCol w="4265918"/>
              </a:tblGrid>
              <a:tr h="748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 области, межрегиональная организация профсоюза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Руководители и специалисты органов управления образованием, руководители ГБОУ, ГАОУ, МБОУ,  профсоюзный актив, УОТ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Территориальные организации профсоюза, муниципальные органы управления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Руководители МБОУ, профсоюзный актив, УОТ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Первичные профсоюзные организации, руководители ОУ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Профсоюзный актив,  работники ОУ - члены профсоюза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50405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Условия для проведения информационной работы Архангельской межрегиональной  организации Общероссийского Профсоюза образования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9552" y="1000108"/>
            <a:ext cx="7992888" cy="494917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1.Мониторинг информационных ресурсов  организаций Профсоюза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профсоюзных стендов,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профсоюзных организаций в Контакте,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«Профсоюзной страницы» на сайтах учреждений  или самостоятельных сайтов,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 электронной почты,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2.Формирование на основе данных мониторинга базы информационных ресурсов: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 с председателями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организаций Профсоюза, ВТИ межрегиональной организации профсоюза,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связь с председателями территориальных организаций Профсоюза, САФУ и ГБОУ АО через группы в Контакте «Знание законодательства – залог его соблюдения» и «Техническая инспекция труда »,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передача информации через сайты САФУ, территориальных организаций Профсоюза и страницы на сайтах муниципальных управлений образования,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листовки, плакаты, разъяснения, тематические кейсы по вопросам охраны труда (в электронном виде и на бумажном носителе),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газеты «Поморское вече» (ФПАО),  САФУ, СМИ районов и городов области.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dirty="0"/>
          </a:p>
        </p:txBody>
      </p:sp>
      <p:pic>
        <p:nvPicPr>
          <p:cNvPr id="5" name="Picture 2" descr="https://www.zirous.com/wp-content/uploads/2020/09/Da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643446"/>
            <a:ext cx="3456384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знак ТИТ_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42852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нак ТИТ_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1500166" y="214290"/>
            <a:ext cx="70008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Архангельской межрегиональной  организации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Профсоюза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сложилась следующая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истема информационной работы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пропаганды знаний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 области охраны труда: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28596" y="1285860"/>
            <a:ext cx="8361703" cy="5169756"/>
            <a:chOff x="142844" y="1285860"/>
            <a:chExt cx="8786874" cy="545550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rot="5400000">
              <a:off x="3465108" y="5107396"/>
              <a:ext cx="35798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rot="5400000">
              <a:off x="3643703" y="4285859"/>
              <a:ext cx="428628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4572000" y="1928802"/>
              <a:ext cx="35719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 flipH="1" flipV="1">
              <a:off x="1893075" y="2821777"/>
              <a:ext cx="357190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10800000">
              <a:off x="3286116" y="1928802"/>
              <a:ext cx="428628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5400000">
              <a:off x="7000892" y="3500438"/>
              <a:ext cx="1428760" cy="7143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rot="16200000" flipH="1">
              <a:off x="6107917" y="3607595"/>
              <a:ext cx="1571636" cy="3571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16200000" flipH="1">
              <a:off x="5072066" y="2857496"/>
              <a:ext cx="1714512" cy="17145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5214942" y="3786190"/>
              <a:ext cx="1214446" cy="8572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4714876" y="5786454"/>
              <a:ext cx="1714512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4143372" y="6215082"/>
              <a:ext cx="228601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7" descr="D:\Documents_2017\Рабочий стол\_origin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3702" y="5000636"/>
              <a:ext cx="2286016" cy="1714512"/>
            </a:xfrm>
            <a:prstGeom prst="rect">
              <a:avLst/>
            </a:prstGeom>
            <a:noFill/>
          </p:spPr>
        </p:pic>
        <p:sp>
          <p:nvSpPr>
            <p:cNvPr id="18" name="Овал 17"/>
            <p:cNvSpPr/>
            <p:nvPr/>
          </p:nvSpPr>
          <p:spPr>
            <a:xfrm>
              <a:off x="5643570" y="1428736"/>
              <a:ext cx="1214446" cy="500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Сайты</a:t>
              </a:r>
              <a:endParaRPr lang="ru-RU" b="1" dirty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347864" y="2285992"/>
              <a:ext cx="1938516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Общероссийского Профсоюза  образования</a:t>
              </a:r>
              <a:endParaRPr lang="ru-RU" sz="1100" b="1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357818" y="2285992"/>
              <a:ext cx="1928826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Архангельской межрегиональной организации профсоюза</a:t>
              </a:r>
            </a:p>
          </p:txBody>
        </p:sp>
        <p:sp>
          <p:nvSpPr>
            <p:cNvPr id="21" name="Овал 20"/>
            <p:cNvSpPr/>
            <p:nvPr/>
          </p:nvSpPr>
          <p:spPr>
            <a:xfrm>
              <a:off x="7358082" y="2285992"/>
              <a:ext cx="1571636" cy="857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Федерации профсоюзов Архангельской области</a:t>
              </a:r>
              <a:endParaRPr lang="ru-RU" sz="1100" b="1" dirty="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571736" y="5929330"/>
              <a:ext cx="1571636" cy="812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Сайты и проф. страницы на сайтах ОУ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98338" y="4527486"/>
              <a:ext cx="2714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u="sng" dirty="0" smtClean="0">
                  <a:solidFill>
                    <a:srgbClr val="C00000"/>
                  </a:solidFill>
                  <a:latin typeface="Arial Black" pitchFamily="34" charset="0"/>
                </a:rPr>
                <a:t>Члены профсоюза</a:t>
              </a:r>
              <a:endParaRPr lang="ru-RU" b="1" u="sng" dirty="0">
                <a:solidFill>
                  <a:srgbClr val="C00000"/>
                </a:solidFill>
                <a:latin typeface="Arial Black" pitchFamily="34" charset="0"/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2928926" y="3214686"/>
              <a:ext cx="2643206" cy="92869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Консультации и сообщения в группах профсоюзного актива в Контакте и </a:t>
              </a:r>
              <a:r>
                <a:rPr lang="en-US" sz="1200" b="1" dirty="0" err="1" smtClean="0"/>
                <a:t>WhatsApp</a:t>
              </a:r>
              <a:endParaRPr lang="ru-RU" sz="1200" b="1" dirty="0" smtClean="0"/>
            </a:p>
            <a:p>
              <a:pPr algn="ctr"/>
              <a:endParaRPr lang="ru-RU" sz="1200" b="1" dirty="0" smtClean="0"/>
            </a:p>
          </p:txBody>
        </p:sp>
        <p:cxnSp>
          <p:nvCxnSpPr>
            <p:cNvPr id="25" name="Shape 24"/>
            <p:cNvCxnSpPr>
              <a:stCxn id="44" idx="2"/>
            </p:cNvCxnSpPr>
            <p:nvPr/>
          </p:nvCxnSpPr>
          <p:spPr>
            <a:xfrm rot="10800000" flipV="1">
              <a:off x="142848" y="2000240"/>
              <a:ext cx="500062" cy="3714775"/>
            </a:xfrm>
            <a:prstGeom prst="bentConnector2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142844" y="3357562"/>
              <a:ext cx="357190" cy="1785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rot="5400000">
              <a:off x="6144033" y="2071281"/>
              <a:ext cx="285752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1465241" y="4749809"/>
              <a:ext cx="235745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142844" y="4143380"/>
              <a:ext cx="357190" cy="1785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142844" y="4929198"/>
              <a:ext cx="357190" cy="1785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142844" y="5715016"/>
              <a:ext cx="357190" cy="1785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2357422" y="5929330"/>
              <a:ext cx="28575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357422" y="5143512"/>
              <a:ext cx="28575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428860" y="4429132"/>
              <a:ext cx="21431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2428860" y="3571876"/>
              <a:ext cx="21431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2643174" y="4786322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4428727" y="2072075"/>
              <a:ext cx="287340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rot="5400000">
              <a:off x="8001421" y="2071281"/>
              <a:ext cx="28654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3714744" y="1643050"/>
              <a:ext cx="1928826" cy="158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3571074" y="1785926"/>
              <a:ext cx="286546" cy="79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2071670" y="3000372"/>
              <a:ext cx="1571636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rot="5400000">
              <a:off x="3536546" y="3107132"/>
              <a:ext cx="214314" cy="794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>
              <a:endCxn id="22" idx="0"/>
            </p:cNvCxnSpPr>
            <p:nvPr/>
          </p:nvCxnSpPr>
          <p:spPr>
            <a:xfrm flipH="1">
              <a:off x="3357554" y="5072868"/>
              <a:ext cx="794" cy="8564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Овал 43"/>
            <p:cNvSpPr/>
            <p:nvPr/>
          </p:nvSpPr>
          <p:spPr>
            <a:xfrm>
              <a:off x="642909" y="1285860"/>
              <a:ext cx="2803034" cy="1428761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Arial Black" pitchFamily="34" charset="0"/>
                </a:rPr>
                <a:t>Информация (тема) по ОТ</a:t>
              </a:r>
              <a:endParaRPr lang="ru-RU" b="1" dirty="0">
                <a:latin typeface="Arial Black" pitchFamily="34" charset="0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500034" y="3286124"/>
              <a:ext cx="1928826" cy="6429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Электронная почта</a:t>
              </a:r>
              <a:endParaRPr lang="ru-RU" sz="1600" b="1" dirty="0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00034" y="4071942"/>
              <a:ext cx="1928826" cy="6429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SMS </a:t>
              </a:r>
              <a:r>
                <a:rPr lang="ru-RU" sz="1400" b="1" dirty="0" smtClean="0"/>
                <a:t>сообщение</a:t>
              </a:r>
            </a:p>
          </p:txBody>
        </p:sp>
        <p:sp>
          <p:nvSpPr>
            <p:cNvPr id="47" name="Овал 46"/>
            <p:cNvSpPr/>
            <p:nvPr/>
          </p:nvSpPr>
          <p:spPr>
            <a:xfrm>
              <a:off x="500034" y="4857760"/>
              <a:ext cx="1857388" cy="6429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СМИ (газеты)</a:t>
              </a:r>
              <a:endParaRPr lang="ru-RU" sz="1400" b="1" dirty="0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00034" y="5643578"/>
              <a:ext cx="1857388" cy="6429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err="1" smtClean="0"/>
                <a:t>Инф</a:t>
              </a:r>
              <a:r>
                <a:rPr lang="ru-RU" sz="1400" b="1" dirty="0" smtClean="0"/>
                <a:t>. листовки , ИБ по ОТ</a:t>
              </a:r>
              <a:endParaRPr lang="ru-RU" sz="1400" b="1" dirty="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3786182" y="5229200"/>
              <a:ext cx="1161170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err="1" smtClean="0"/>
                <a:t>Информ</a:t>
              </a:r>
              <a:r>
                <a:rPr lang="ru-RU" sz="1200" b="1" dirty="0" smtClean="0"/>
                <a:t>. стенды ППО</a:t>
              </a: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3250794" y="5393148"/>
              <a:ext cx="500066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>
              <a:off x="3500430" y="5643578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5857884" y="5214950"/>
              <a:ext cx="571504" cy="1428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Овал 52"/>
            <p:cNvSpPr/>
            <p:nvPr/>
          </p:nvSpPr>
          <p:spPr>
            <a:xfrm>
              <a:off x="4786314" y="4786322"/>
              <a:ext cx="1285884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Группы  ППО в Контакте</a:t>
              </a:r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28926" y="4500570"/>
              <a:ext cx="1943355" cy="642942"/>
            </a:xfrm>
            <a:prstGeom prst="ellipse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Председатели тер. и ППО</a:t>
              </a:r>
              <a:endParaRPr lang="ru-RU" sz="1400" b="1" dirty="0"/>
            </a:p>
          </p:txBody>
        </p:sp>
        <p:cxnSp>
          <p:nvCxnSpPr>
            <p:cNvPr id="55" name="Прямая со стрелкой 54"/>
            <p:cNvCxnSpPr/>
            <p:nvPr/>
          </p:nvCxnSpPr>
          <p:spPr>
            <a:xfrm>
              <a:off x="3643306" y="5286388"/>
              <a:ext cx="114300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2199</Words>
  <Application>Microsoft Office PowerPoint</Application>
  <PresentationFormat>Экран (4:3)</PresentationFormat>
  <Paragraphs>230</Paragraphs>
  <Slides>43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Тема Office</vt:lpstr>
      <vt:lpstr>Слайд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Условия для проведения информационной работы Архангельской межрегиональной  организации Общероссийского Профсоюза образования </vt:lpstr>
      <vt:lpstr>Слайд 9</vt:lpstr>
      <vt:lpstr>Слайд 10</vt:lpstr>
      <vt:lpstr>Слайд 11</vt:lpstr>
      <vt:lpstr>Информационные ресурсы  Архангельской межрегиональной организации Профсоюза </vt:lpstr>
      <vt:lpstr>Слайд 13</vt:lpstr>
      <vt:lpstr>Слайд 14</vt:lpstr>
      <vt:lpstr>Особое внимание уделяется обучению профсоюзного актива,  в т.ч. занимающемуся контролем безопасности и охраны труда</vt:lpstr>
      <vt:lpstr>Отбор информации:</vt:lpstr>
      <vt:lpstr>Слайд 17</vt:lpstr>
      <vt:lpstr>Методы  пропаганды  (способы  передачи информации) включают:   </vt:lpstr>
      <vt:lpstr>Слайд 19</vt:lpstr>
      <vt:lpstr>С целью проверки полученных знаний  практикуется проведение тестирования, выполнение итоговых заданий, решение ситуационных задач </vt:lpstr>
      <vt:lpstr>Традиционно в качестве средств пропаганды охраны труда используются различные способы массового распространения информации среди работников, профсоюзного актива и работодателей – материалы для профсоюзных стендов (плакаты, листовки, ИБ, буклеты и т.п.)  </vt:lpstr>
      <vt:lpstr>Особую роль в пропаганде  играют  такие информационные материалы, как листовки, буклеты, плакаты, ИБ, «молнии», уголки по охране труда и безопасности и т.п.</vt:lpstr>
      <vt:lpstr>Слайд 23</vt:lpstr>
      <vt:lpstr>Слайд 24</vt:lpstr>
      <vt:lpstr>Слайд 25</vt:lpstr>
      <vt:lpstr>Слайд 26</vt:lpstr>
      <vt:lpstr>Слайд 27</vt:lpstr>
      <vt:lpstr>Слайд 28</vt:lpstr>
      <vt:lpstr>Проведение  ежегодных тематических проверок  (ОТП, РТП,  МТП) по охране труда – это эффективная  форма пропаганды знаний правил охраны труда и безопасности с использованием чек – листов,  подготовленных ТИТ </vt:lpstr>
      <vt:lpstr>Активизации пропагандистской работы способствует участие профсоюзных организаций в Годах охраны труда, объявляемых в области  каждые 2 года  Минтрудом области, ГИТ АО, ФПАО, объединением работодателей АО (по специальному плану, утвержденному президиумом)</vt:lpstr>
      <vt:lpstr>Всемирный день охраны труда – 28 апреля: проведение смотров, конкурсов, дней, декад, месячников охраны труда; выступления в различных средствах массовой информации о важности сохранения здоровья в период трудовой деятельности; изучение передового опыта работы; тематические встречи с представителями власти, работодателями и т.п.   </vt:lpstr>
      <vt:lpstr>Слайд 32</vt:lpstr>
      <vt:lpstr> Ежегодно проводится их обучение уполномоченных лиц по охране труда, как основных проводников знаний по охране труда до работников </vt:lpstr>
      <vt:lpstr>Слайд 34</vt:lpstr>
      <vt:lpstr>Слайд 35</vt:lpstr>
      <vt:lpstr>Слайд 36</vt:lpstr>
      <vt:lpstr>       С 2021 года в области реализуется проект  «Профсоюз –территория здоровья»  конкурсы презентаций "Внедрение здорового образа жизни в трудовых коллективах", кроссвордов «Знатоки охраны труда», детских рисунков  « Я за здоровый образ жизни», фотографий  «Профсоюз ЗА здоровый образ жизни!»  </vt:lpstr>
      <vt:lpstr>  Проект «Профсоюз –территория здоровья» </vt:lpstr>
      <vt:lpstr>Слайд 39</vt:lpstr>
      <vt:lpstr>Слайд 40</vt:lpstr>
      <vt:lpstr>Появились и новые формы оздоровления: корпоративные выезды ( о. Кий), прогулки на теплоходах, вело-прогулки, командные игры учреждений, рекламные туры в санатории и др.  </vt:lpstr>
      <vt:lpstr>Основные задачи по пропаганде  знаний по охране труда: 1.  Ввести в практику повседневной работы первичных профсоюзных организаций и уполномоченных лиц по охране труда  пропаганду знаний по охране труда и безопасности, как эффективную профилактическую меру несчастных случаев на производстве, профзаболеваний, получения микроповреждений, ухудшения здоровья в процессе трудовой деятельности.   2.  При проведении конкурсов на лучшего уполномоченного по охране труда и внештатного правового инспектора труда, лучшую организацию работы по охране труда территориальных организаций профсоюза оценивать, как один из главных показателей деятельности, уровень культуры безопасности  работников – членов профсоюза ( по итогам  2023 года)  3. Совершенствовать формы и методы пропагандистской работы профсоюзных организаций, используя инновационные формы, методы и технологии информирования работников и обучающихся.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Glavbux</dc:creator>
  <cp:lastModifiedBy>Zampred</cp:lastModifiedBy>
  <cp:revision>161</cp:revision>
  <dcterms:created xsi:type="dcterms:W3CDTF">2018-04-03T06:40:28Z</dcterms:created>
  <dcterms:modified xsi:type="dcterms:W3CDTF">2023-12-04T10:27:45Z</dcterms:modified>
</cp:coreProperties>
</file>