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2" r:id="rId2"/>
    <p:sldId id="355" r:id="rId3"/>
    <p:sldId id="356" r:id="rId4"/>
    <p:sldId id="358" r:id="rId5"/>
    <p:sldId id="357" r:id="rId6"/>
    <p:sldId id="359" r:id="rId7"/>
    <p:sldId id="360" r:id="rId8"/>
    <p:sldId id="309" r:id="rId9"/>
    <p:sldId id="348" r:id="rId10"/>
    <p:sldId id="325" r:id="rId11"/>
    <p:sldId id="330" r:id="rId12"/>
    <p:sldId id="287" r:id="rId13"/>
    <p:sldId id="329" r:id="rId14"/>
    <p:sldId id="301" r:id="rId15"/>
    <p:sldId id="346" r:id="rId16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FF0066"/>
    <a:srgbClr val="FF0000"/>
    <a:srgbClr val="00CC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38" autoAdjust="0"/>
    <p:restoredTop sz="94660"/>
  </p:normalViewPr>
  <p:slideViewPr>
    <p:cSldViewPr>
      <p:cViewPr>
        <p:scale>
          <a:sx n="100" d="100"/>
          <a:sy n="100" d="100"/>
        </p:scale>
        <p:origin x="-4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28420-1BA5-4466-B362-56FBB18E59D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6B5B7-7782-4EBE-AB8C-6AEBE1CC1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6B5B7-7782-4EBE-AB8C-6AEBE1CC14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BD431-35F1-4384-B04F-8360F0738A2C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3AC4-1083-4C19-82B6-870D3C98A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нак ТИТ_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572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1231928"/>
            <a:ext cx="77152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первоочередных задачах профсоюзного контроля за обеспечением безопасных и здоровых условий труда в образовательных учреждениях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41425" y="142875"/>
            <a:ext cx="76073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Архангельская межрегиональная организация </a:t>
            </a:r>
            <a:b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Общероссийского Профсоюза образования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4786314" y="5572140"/>
            <a:ext cx="54276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Архангельской межрегиональной организации профсоюза,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правовой инспектор труда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Н.В. Плотникова </a:t>
            </a:r>
          </a:p>
        </p:txBody>
      </p:sp>
      <p:pic>
        <p:nvPicPr>
          <p:cNvPr id="7" name="Рисунок 6" descr="логотип Года педагога и наставника_крас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3696631" cy="2907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:\1. Семинары 2023 года\8. Семинар обл. в реж. ВКС (РТП - рабочее место)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58988" cy="350046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42852"/>
            <a:ext cx="8072494" cy="92869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 </a:t>
            </a:r>
            <a:r>
              <a:rPr lang="ru-RU" sz="18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ежегодных тематических проверок  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(ОТП, РТП,  МТП) по охране труда – это эффективная  форма пропаганды знаний правил охраны труда и безопасности с использованием чек – листов,  подготовленных ТИТ</a:t>
            </a:r>
            <a:b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643578"/>
            <a:ext cx="8358246" cy="8572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1 – м этапе проверено 740  рабочих места учителей из 66 школ. </a:t>
            </a:r>
          </a:p>
          <a:p>
            <a:pPr marL="85725" indent="-85725" algn="just"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Выявлено 204 нарушения требований безопасности и оснащенности, необходимым оборудованием, предусмотренным пр.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Минпроса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№ 804 от 27.10.2022г. (на 28%)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14818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комплектами оборудования для проведения дистанционного обучения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3464  рабочих мест (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40% от общего количества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3" descr="Рисунок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71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142984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Проверке предшествовал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мониторинг, проведенный в 2021г. по инициативе ТИТ в 2021г. по изучению вопроса 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количестве автоматизированных рабочих мест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оснащенных комплектом оборудования для ВКС и других форм дистанционного и электронного обучения» и работа МОП с администрацией области и МО АО.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15304" cy="1143000"/>
          </a:xfrm>
        </p:spPr>
        <p:txBody>
          <a:bodyPr>
            <a:normAutofit/>
          </a:bodyPr>
          <a:lstStyle/>
          <a:p>
            <a:pPr lvl="0" indent="508000" eaLnBrk="0" fontAlgn="base" hangingPunct="0"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Активизации пропагандистской работы способствует участие профсоюзных организаций в Годах охраны труда, объявляемых в области  каждые 2 года  Минтрудом области, ГИТ АО, ФПАО, объединением работодателей АО (по специальному плану, утвержденному президиумом)</a:t>
            </a:r>
          </a:p>
        </p:txBody>
      </p:sp>
      <p:pic>
        <p:nvPicPr>
          <p:cNvPr id="56322" name="Picture 2" descr="https://sun9-63.userapi.com/impg/8C9B5RdH7FNt6qnBHoxnzBoMLsIr9BXGGIyJJw/TLP-oxeZLY0.jpg?size=1280x1280&amp;quality=95&amp;sign=2dfac68744e28711515a26a13dfa97a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4993200" cy="4993200"/>
          </a:xfrm>
          <a:prstGeom prst="rect">
            <a:avLst/>
          </a:prstGeom>
          <a:noFill/>
        </p:spPr>
      </p:pic>
      <p:pic>
        <p:nvPicPr>
          <p:cNvPr id="6" name="Рисунок 3" descr="Рисунок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571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РОПАГАНДА по охране труда\Архангельск Плотниковой (инф. работа) 22-23\Плакаты\Картинки по Риску\g0633x5yx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528392" cy="222934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857232"/>
            <a:ext cx="7482730" cy="6340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Всемирный день охраны труда – 28 апреля: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смотров, конкурсов, дней, декад, месячников охраны труда; выступления в различных средствах массовой информации о важности сохранения здоровья в период трудовой деятельности; изучение передового опыта работы; тематические встречи с представителями власти, работодателями и т.п.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9219" name="Picture 3" descr="F:\ПРОПАГАНДА по охране труда\Архангельск Плотниковой (инф. работа) 22-23\Плакаты\Картинки по Риску\WKpoAWyIwP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5926"/>
            <a:ext cx="3456384" cy="1872208"/>
          </a:xfrm>
          <a:prstGeom prst="rect">
            <a:avLst/>
          </a:prstGeom>
          <a:noFill/>
        </p:spPr>
      </p:pic>
      <p:pic>
        <p:nvPicPr>
          <p:cNvPr id="9220" name="Picture 4" descr="F:\ПРОПАГАНДА по охране труда\Архангельск Плотниковой (инф. работа) 22-23\картинки\IMG_7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857364"/>
            <a:ext cx="3908297" cy="2306536"/>
          </a:xfrm>
          <a:prstGeom prst="rect">
            <a:avLst/>
          </a:prstGeom>
          <a:noFill/>
        </p:spPr>
      </p:pic>
      <p:pic>
        <p:nvPicPr>
          <p:cNvPr id="6" name="Рисунок 3" descr="Рисунок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571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Девиз Всемирного дня охраны труда в 2023 год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224357"/>
            <a:ext cx="2276476" cy="2276477"/>
          </a:xfrm>
          <a:prstGeom prst="rect">
            <a:avLst/>
          </a:prstGeom>
          <a:noFill/>
        </p:spPr>
      </p:pic>
      <p:pic>
        <p:nvPicPr>
          <p:cNvPr id="10" name="Рисунок 9" descr="ohr26042022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714876" y="4143380"/>
            <a:ext cx="1668271" cy="2357430"/>
          </a:xfrm>
          <a:prstGeom prst="rect">
            <a:avLst/>
          </a:prstGeom>
        </p:spPr>
      </p:pic>
      <p:pic>
        <p:nvPicPr>
          <p:cNvPr id="9" name="Picture 4" descr="Девиз Всемирного дня охраны труда в 2023 год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214818"/>
            <a:ext cx="2276476" cy="227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Vsemirny_28_aprelya_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8716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88640"/>
            <a:ext cx="7695904" cy="49006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Ежегодно проводится их обучение уполномоченных лиц по охране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труда. Их знания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охране труда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помогают в осуществлении контроля за безопасностью труда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F:\ПРОПАГАНДА по охране труда\Архангельск Плотниковой (инф. работа) 22-23\картинки\IMG_7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107876" cy="2347358"/>
          </a:xfrm>
          <a:prstGeom prst="rect">
            <a:avLst/>
          </a:prstGeom>
          <a:noFill/>
        </p:spPr>
      </p:pic>
      <p:pic>
        <p:nvPicPr>
          <p:cNvPr id="5" name="Picture 2" descr="F:\ПРОПАГАНДА по охране труда\Архангельск Плотниковой (инф. работа) 22-23\картинки\IMG_7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5184576" cy="2952328"/>
          </a:xfrm>
          <a:prstGeom prst="rect">
            <a:avLst/>
          </a:prstGeom>
          <a:noFill/>
        </p:spPr>
      </p:pic>
      <p:pic>
        <p:nvPicPr>
          <p:cNvPr id="7" name="Picture 3" descr="F:\ПРОПАГАНДА по охране труда\Архангельск Плотниковой (инф. работа) 22-23\Картинки по СМИ охрана труда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2767052" cy="2628700"/>
          </a:xfrm>
          <a:prstGeom prst="rect">
            <a:avLst/>
          </a:prstGeom>
          <a:noFill/>
        </p:spPr>
      </p:pic>
      <p:pic>
        <p:nvPicPr>
          <p:cNvPr id="6" name="Рисунок 3" descr="Рисунок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571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92275" y="2528888"/>
            <a:ext cx="5454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Благодарим за внимание!</a:t>
            </a:r>
          </a:p>
        </p:txBody>
      </p:sp>
      <p:pic>
        <p:nvPicPr>
          <p:cNvPr id="16387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5905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send_receive_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373688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11275" y="4719638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www.arhoblprof.ru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403350" y="5300663"/>
            <a:ext cx="2242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</a:rPr>
              <a:t>profobr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29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@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</a:rPr>
              <a:t>mail.ru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6391" name="Picture 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24388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705225" y="404813"/>
            <a:ext cx="53566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межрегиональная организация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союза работников народного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и науки Российской Федерации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132138" y="1493838"/>
            <a:ext cx="4734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163000, г. Архангельск, пр. Ломоносова, 209</a:t>
            </a:r>
          </a:p>
        </p:txBody>
      </p:sp>
      <p:pic>
        <p:nvPicPr>
          <p:cNvPr id="16395" name="Picture 11" descr="shutterstock_9787348 коп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3208338"/>
            <a:ext cx="4932362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616575" y="3644900"/>
            <a:ext cx="23606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Председатель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(8-8182)65-52-97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Заместитель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(8-8182)65-65-15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Бухгалтерия и 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информационный 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отдел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(88182)65-65-25</a:t>
            </a:r>
          </a:p>
          <a:p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Факс: (88182)65-65-25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кат_1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8640"/>
            <a:ext cx="8929718" cy="6316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кат_2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098"/>
            <a:ext cx="9144000" cy="64678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142852"/>
            <a:ext cx="3267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Franklin Gothic Demi Cond" pitchFamily="34" charset="0"/>
              </a:rPr>
              <a:t>Работникам гарантировано 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право на труд, в условиях отвечающих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 требованиям безопасного труда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2000240"/>
            <a:ext cx="2286016" cy="2286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357430"/>
            <a:ext cx="21044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Franklin Gothic Demi Cond" pitchFamily="34" charset="0"/>
              </a:rPr>
              <a:t>И Т О Г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работы по созданию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безопасных условий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труда работников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за 2022 год</a:t>
            </a:r>
            <a:endParaRPr lang="ru-RU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928670"/>
            <a:ext cx="23855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Franklin Gothic Demi Cond" pitchFamily="34" charset="0"/>
              </a:rPr>
              <a:t>На мероприятия по охране 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труда в ОУ израсходовано 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более </a:t>
            </a:r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280</a:t>
            </a:r>
            <a:r>
              <a:rPr lang="ru-RU" sz="1600" dirty="0" smtClean="0">
                <a:latin typeface="Franklin Gothic Demi Cond" pitchFamily="34" charset="0"/>
              </a:rPr>
              <a:t> млн. руб.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2000240"/>
            <a:ext cx="2201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Franklin Gothic Demi Cond" pitchFamily="34" charset="0"/>
              </a:rPr>
              <a:t>За год СОУТ проведена</a:t>
            </a:r>
          </a:p>
          <a:p>
            <a:r>
              <a:rPr lang="ru-RU" sz="1600" dirty="0">
                <a:latin typeface="Franklin Gothic Demi Cond" pitchFamily="34" charset="0"/>
              </a:rPr>
              <a:t>н</a:t>
            </a:r>
            <a:r>
              <a:rPr lang="ru-RU" sz="1600" dirty="0" smtClean="0">
                <a:latin typeface="Franklin Gothic Demi Cond" pitchFamily="34" charset="0"/>
              </a:rPr>
              <a:t>а </a:t>
            </a:r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8062</a:t>
            </a:r>
            <a:r>
              <a:rPr lang="ru-RU" sz="1600" dirty="0" smtClean="0">
                <a:latin typeface="Franklin Gothic Demi Cond" pitchFamily="34" charset="0"/>
              </a:rPr>
              <a:t> рабочих местах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794" y="2786058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Franklin Gothic Demi Cond" pitchFamily="34" charset="0"/>
              </a:rPr>
              <a:t>За работу во вредных условиях труда работникам предоставляется весь перечень дополнительных прав и гарантий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786578" y="4286256"/>
            <a:ext cx="1883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Franklin Gothic Demi Cond" pitchFamily="34" charset="0"/>
              </a:rPr>
              <a:t>Сократилось до </a:t>
            </a:r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16 </a:t>
            </a:r>
            <a:r>
              <a:rPr lang="ru-RU" sz="1600" dirty="0" smtClean="0">
                <a:latin typeface="Franklin Gothic Demi Cond" pitchFamily="34" charset="0"/>
              </a:rPr>
              <a:t>количество несчастных случаев на производстве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5500702"/>
            <a:ext cx="3689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Franklin Gothic Demi Cond" pitchFamily="34" charset="0"/>
              </a:rPr>
              <a:t>Всем работникам гарантировано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 право на страхование от несчастных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 случаев и профессиональных заболеваний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5572140"/>
            <a:ext cx="3006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Franklin Gothic Demi Cond" pitchFamily="34" charset="0"/>
              </a:rPr>
              <a:t>За счет средств работодателя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 работники проходят медосмотры, 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ПО, обучение по охране труда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786190"/>
            <a:ext cx="29249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Franklin Gothic Demi Cond" pitchFamily="34" charset="0"/>
              </a:rPr>
              <a:t>Профсоюз добился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 введения должностей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 специалистов по ОТ в </a:t>
            </a:r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65%</a:t>
            </a:r>
            <a:r>
              <a:rPr lang="ru-RU" sz="1600" dirty="0" smtClean="0">
                <a:latin typeface="Franklin Gothic Demi Cond" pitchFamily="34" charset="0"/>
              </a:rPr>
              <a:t> ОУ</a:t>
            </a:r>
          </a:p>
          <a:p>
            <a:pPr algn="ctr"/>
            <a:r>
              <a:rPr lang="ru-RU" sz="1600" dirty="0">
                <a:latin typeface="Franklin Gothic Demi Cond" pitchFamily="34" charset="0"/>
              </a:rPr>
              <a:t>с</a:t>
            </a:r>
            <a:r>
              <a:rPr lang="ru-RU" sz="1600" dirty="0" smtClean="0">
                <a:latin typeface="Franklin Gothic Demi Cond" pitchFamily="34" charset="0"/>
              </a:rPr>
              <a:t> численностью работников 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более </a:t>
            </a:r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50</a:t>
            </a:r>
            <a:r>
              <a:rPr lang="ru-RU" sz="1600" dirty="0" smtClean="0">
                <a:latin typeface="Franklin Gothic Demi Cond" pitchFamily="34" charset="0"/>
              </a:rPr>
              <a:t> человек. (ст. 223 ТК РФ)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2285992"/>
            <a:ext cx="24226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Franklin Gothic Demi Cond" pitchFamily="34" charset="0"/>
              </a:rPr>
              <a:t>Профсоюзом проведено </a:t>
            </a:r>
          </a:p>
          <a:p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608</a:t>
            </a:r>
            <a:r>
              <a:rPr lang="ru-RU" sz="1600" dirty="0" smtClean="0">
                <a:latin typeface="Franklin Gothic Demi Cond" pitchFamily="34" charset="0"/>
              </a:rPr>
              <a:t> проверок ОУ по охране</a:t>
            </a:r>
          </a:p>
          <a:p>
            <a:r>
              <a:rPr lang="ru-RU" sz="1600" dirty="0" smtClean="0">
                <a:latin typeface="Franklin Gothic Demi Cond" pitchFamily="34" charset="0"/>
              </a:rPr>
              <a:t> труда, устранено </a:t>
            </a:r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826 </a:t>
            </a:r>
          </a:p>
          <a:p>
            <a:r>
              <a:rPr lang="ru-RU" sz="1600" dirty="0" smtClean="0">
                <a:latin typeface="Franklin Gothic Demi Cond" pitchFamily="34" charset="0"/>
              </a:rPr>
              <a:t>выявленных нарушений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000108"/>
            <a:ext cx="3358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Franklin Gothic Demi Cond" pitchFamily="34" charset="0"/>
              </a:rPr>
              <a:t>Работникам предоставлено право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 на защиту своих прав ТИТ Профсоюза, 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органами государственного </a:t>
            </a:r>
          </a:p>
          <a:p>
            <a:pPr algn="ctr"/>
            <a:r>
              <a:rPr lang="ru-RU" sz="1600" dirty="0" smtClean="0">
                <a:latin typeface="Franklin Gothic Demi Cond" pitchFamily="34" charset="0"/>
              </a:rPr>
              <a:t>контроля и надзора</a:t>
            </a:r>
            <a:endParaRPr lang="ru-RU" sz="1600" dirty="0">
              <a:latin typeface="Franklin Gothic Demi Cond" pitchFamily="34" charset="0"/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flipV="1">
            <a:off x="5214942" y="1785926"/>
            <a:ext cx="3429024" cy="357190"/>
          </a:xfrm>
          <a:prstGeom prst="bentConnector3">
            <a:avLst>
              <a:gd name="adj1" fmla="val 36154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flipV="1">
            <a:off x="5786446" y="2643182"/>
            <a:ext cx="2928958" cy="285752"/>
          </a:xfrm>
          <a:prstGeom prst="bentConnector3">
            <a:avLst>
              <a:gd name="adj1" fmla="val 27786"/>
            </a:avLst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hape 23"/>
          <p:cNvCxnSpPr/>
          <p:nvPr/>
        </p:nvCxnSpPr>
        <p:spPr>
          <a:xfrm>
            <a:off x="5786446" y="3429000"/>
            <a:ext cx="3071835" cy="642941"/>
          </a:xfrm>
          <a:prstGeom prst="bentConnector3">
            <a:avLst>
              <a:gd name="adj1" fmla="val 27961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5214942" y="4143380"/>
            <a:ext cx="3643338" cy="1214446"/>
          </a:xfrm>
          <a:prstGeom prst="bentConnector3">
            <a:avLst>
              <a:gd name="adj1" fmla="val 24902"/>
            </a:avLst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0800000">
            <a:off x="500034" y="3357562"/>
            <a:ext cx="3143272" cy="357190"/>
          </a:xfrm>
          <a:prstGeom prst="bentConnector3">
            <a:avLst>
              <a:gd name="adj1" fmla="val 31259"/>
            </a:avLst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5" idx="1"/>
          </p:cNvCxnSpPr>
          <p:nvPr/>
        </p:nvCxnSpPr>
        <p:spPr>
          <a:xfrm rot="16200000" flipV="1">
            <a:off x="2035952" y="535761"/>
            <a:ext cx="263341" cy="3335176"/>
          </a:xfrm>
          <a:prstGeom prst="bentConnector4">
            <a:avLst>
              <a:gd name="adj1" fmla="val 86808"/>
              <a:gd name="adj2" fmla="val 27339"/>
            </a:avLst>
          </a:prstGeom>
          <a:ln w="222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 flipV="1">
            <a:off x="1427934" y="4287049"/>
            <a:ext cx="3072628" cy="2142346"/>
          </a:xfrm>
          <a:prstGeom prst="bentConnector3">
            <a:avLst>
              <a:gd name="adj1" fmla="val 7936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57"/>
          <p:cNvCxnSpPr/>
          <p:nvPr/>
        </p:nvCxnSpPr>
        <p:spPr>
          <a:xfrm>
            <a:off x="4786314" y="4286256"/>
            <a:ext cx="3929090" cy="2143140"/>
          </a:xfrm>
          <a:prstGeom prst="bentConnector3">
            <a:avLst>
              <a:gd name="adj1" fmla="val 614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hape 77"/>
          <p:cNvCxnSpPr>
            <a:stCxn id="5" idx="3"/>
          </p:cNvCxnSpPr>
          <p:nvPr/>
        </p:nvCxnSpPr>
        <p:spPr>
          <a:xfrm rot="5400000">
            <a:off x="1464448" y="2844187"/>
            <a:ext cx="1263473" cy="3478052"/>
          </a:xfrm>
          <a:prstGeom prst="bentConnector2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2928926" y="928670"/>
            <a:ext cx="307183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037009" y="1464455"/>
            <a:ext cx="107157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5643570" y="2786058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286248" y="414338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643570" y="3357562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143504" y="2071678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143504" y="4000504"/>
            <a:ext cx="214314" cy="21431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4714876" y="4143380"/>
            <a:ext cx="214314" cy="2143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3714744" y="3857628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4500562" y="1857364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714744" y="2214554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3500430" y="3571876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582313" cy="5937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pecOrg\Desktop\Безымянный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642693" cy="612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996228" y="1988840"/>
            <a:ext cx="457200" cy="4103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42792" y="1991270"/>
            <a:ext cx="228600" cy="2051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28648" y="2388626"/>
            <a:ext cx="228600" cy="2051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28360" y="6045068"/>
            <a:ext cx="228600" cy="2051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09548" y="5942482"/>
            <a:ext cx="228600" cy="2051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69060" y="4020676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24536" y="6045068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07704" y="6045068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95736" y="5301208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331640" y="5193196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1920" y="5100756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18056" y="4128688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491880" y="2491212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932040" y="2077636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940152" y="1991270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364088" y="692696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46270" y="4884732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48042" y="5829044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020272" y="6381328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740352" y="5085184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514116" y="2464512"/>
            <a:ext cx="2356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>
            <a:stCxn id="5" idx="6"/>
            <a:endCxn id="21" idx="2"/>
          </p:cNvCxnSpPr>
          <p:nvPr/>
        </p:nvCxnSpPr>
        <p:spPr>
          <a:xfrm flipV="1">
            <a:off x="3453428" y="2185648"/>
            <a:ext cx="1478612" cy="8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5"/>
            <a:endCxn id="19" idx="0"/>
          </p:cNvCxnSpPr>
          <p:nvPr/>
        </p:nvCxnSpPr>
        <p:spPr>
          <a:xfrm>
            <a:off x="3386473" y="2339091"/>
            <a:ext cx="649401" cy="1789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4" idx="0"/>
          </p:cNvCxnSpPr>
          <p:nvPr/>
        </p:nvCxnSpPr>
        <p:spPr>
          <a:xfrm>
            <a:off x="3605828" y="2346412"/>
            <a:ext cx="1758260" cy="2538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2" idx="2"/>
          </p:cNvCxnSpPr>
          <p:nvPr/>
        </p:nvCxnSpPr>
        <p:spPr>
          <a:xfrm flipV="1">
            <a:off x="3491880" y="2099282"/>
            <a:ext cx="2448272" cy="123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6"/>
            <a:endCxn id="23" idx="3"/>
          </p:cNvCxnSpPr>
          <p:nvPr/>
        </p:nvCxnSpPr>
        <p:spPr>
          <a:xfrm flipV="1">
            <a:off x="3453428" y="877084"/>
            <a:ext cx="1945168" cy="13169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8" idx="6"/>
          </p:cNvCxnSpPr>
          <p:nvPr/>
        </p:nvCxnSpPr>
        <p:spPr>
          <a:xfrm flipH="1">
            <a:off x="1749752" y="2346412"/>
            <a:ext cx="1322030" cy="226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5" idx="5"/>
          </p:cNvCxnSpPr>
          <p:nvPr/>
        </p:nvCxnSpPr>
        <p:spPr>
          <a:xfrm flipH="1">
            <a:off x="2757092" y="2339091"/>
            <a:ext cx="629381" cy="16815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5"/>
          </p:cNvCxnSpPr>
          <p:nvPr/>
        </p:nvCxnSpPr>
        <p:spPr>
          <a:xfrm>
            <a:off x="3386473" y="2339091"/>
            <a:ext cx="531583" cy="2761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25" idx="0"/>
          </p:cNvCxnSpPr>
          <p:nvPr/>
        </p:nvCxnSpPr>
        <p:spPr>
          <a:xfrm>
            <a:off x="3605828" y="2346412"/>
            <a:ext cx="2060032" cy="3482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" idx="6"/>
            <a:endCxn id="9" idx="0"/>
          </p:cNvCxnSpPr>
          <p:nvPr/>
        </p:nvCxnSpPr>
        <p:spPr>
          <a:xfrm>
            <a:off x="3453428" y="2194012"/>
            <a:ext cx="2989232" cy="3851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27" idx="1"/>
          </p:cNvCxnSpPr>
          <p:nvPr/>
        </p:nvCxnSpPr>
        <p:spPr>
          <a:xfrm>
            <a:off x="3209548" y="2418673"/>
            <a:ext cx="4565312" cy="2698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5" idx="4"/>
            <a:endCxn id="26" idx="1"/>
          </p:cNvCxnSpPr>
          <p:nvPr/>
        </p:nvCxnSpPr>
        <p:spPr>
          <a:xfrm>
            <a:off x="3224828" y="2399184"/>
            <a:ext cx="3829952" cy="4013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5" idx="4"/>
            <a:endCxn id="13" idx="0"/>
          </p:cNvCxnSpPr>
          <p:nvPr/>
        </p:nvCxnSpPr>
        <p:spPr>
          <a:xfrm>
            <a:off x="3224828" y="2399184"/>
            <a:ext cx="1143724" cy="364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7" idx="1"/>
          </p:cNvCxnSpPr>
          <p:nvPr/>
        </p:nvCxnSpPr>
        <p:spPr>
          <a:xfrm>
            <a:off x="3262126" y="2418673"/>
            <a:ext cx="80823" cy="3518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" idx="3"/>
            <a:endCxn id="16" idx="7"/>
          </p:cNvCxnSpPr>
          <p:nvPr/>
        </p:nvCxnSpPr>
        <p:spPr>
          <a:xfrm flipH="1">
            <a:off x="2396864" y="2339091"/>
            <a:ext cx="666319" cy="29937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5" idx="4"/>
          </p:cNvCxnSpPr>
          <p:nvPr/>
        </p:nvCxnSpPr>
        <p:spPr>
          <a:xfrm flipH="1">
            <a:off x="2195737" y="2399184"/>
            <a:ext cx="1029091" cy="364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" idx="4"/>
            <a:endCxn id="17" idx="7"/>
          </p:cNvCxnSpPr>
          <p:nvPr/>
        </p:nvCxnSpPr>
        <p:spPr>
          <a:xfrm flipH="1">
            <a:off x="1532768" y="2399184"/>
            <a:ext cx="1692060" cy="28256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" idx="2"/>
            <a:endCxn id="6" idx="5"/>
          </p:cNvCxnSpPr>
          <p:nvPr/>
        </p:nvCxnSpPr>
        <p:spPr>
          <a:xfrm flipH="1" flipV="1">
            <a:off x="2837914" y="2166395"/>
            <a:ext cx="158314" cy="27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Picture 4" descr="знак ТИТ_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14290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15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sun9-70.userapi.com/impg/35KRVma5VA_uVML8MF0KO461k-ToB49kkN_hqA/2JPi_Wp9fvc.jpg?size=1182x663&amp;quality=95&amp;sign=2a096093707375301423c08e3d6edc49&amp;type=album"/>
          <p:cNvPicPr>
            <a:picLocks noChangeAspect="1" noChangeArrowheads="1"/>
          </p:cNvPicPr>
          <p:nvPr/>
        </p:nvPicPr>
        <p:blipFill>
          <a:blip r:embed="rId2" cstate="print"/>
          <a:srcRect t="10949"/>
          <a:stretch>
            <a:fillRect/>
          </a:stretch>
        </p:blipFill>
        <p:spPr bwMode="auto">
          <a:xfrm>
            <a:off x="285720" y="4786322"/>
            <a:ext cx="3489588" cy="1743044"/>
          </a:xfrm>
          <a:prstGeom prst="rect">
            <a:avLst/>
          </a:prstGeom>
          <a:noFill/>
        </p:spPr>
      </p:pic>
      <p:pic>
        <p:nvPicPr>
          <p:cNvPr id="80900" name="Picture 4" descr="https://sun9-22.userapi.com/impg/WPZgd_--ddsVcpyx60raFe1ZRKvYEcm48sysLw/hyuCudomx1Q.jpg?size=1280x839&amp;quality=95&amp;sign=be8f57260767df75bb7c2f379e448930&amp;type=album"/>
          <p:cNvPicPr>
            <a:picLocks noChangeAspect="1" noChangeArrowheads="1"/>
          </p:cNvPicPr>
          <p:nvPr/>
        </p:nvPicPr>
        <p:blipFill>
          <a:blip r:embed="rId3" cstate="print"/>
          <a:srcRect t="28590"/>
          <a:stretch>
            <a:fillRect/>
          </a:stretch>
        </p:blipFill>
        <p:spPr bwMode="auto">
          <a:xfrm>
            <a:off x="285720" y="3000372"/>
            <a:ext cx="3500462" cy="1605918"/>
          </a:xfrm>
          <a:prstGeom prst="rect">
            <a:avLst/>
          </a:prstGeom>
          <a:noFill/>
        </p:spPr>
      </p:pic>
      <p:pic>
        <p:nvPicPr>
          <p:cNvPr id="80902" name="Picture 6" descr="https://sun9-3.userapi.com/impg/VWEM1qEkL9x4Ls23Ti-MkbQDGfkAvjlsw1C6QA/QglT6UGu8ds.jpg?size=1280x756&amp;quality=95&amp;sign=5997a86bc9b660486bdac7c92ad826c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3500462" cy="1800187"/>
          </a:xfrm>
          <a:prstGeom prst="rect">
            <a:avLst/>
          </a:prstGeom>
          <a:noFill/>
        </p:spPr>
      </p:pic>
      <p:pic>
        <p:nvPicPr>
          <p:cNvPr id="80906" name="Picture 10" descr="https://sun9-54.userapi.com/impg/MiQP6VgO8_BW3aTBi9cepMEkMn2lecq5rIJMAQ/oUYLFr-XEuM.jpg?size=1280x781&amp;quality=95&amp;sign=fa339112f1487fe0746d47b4a0f096c7&amp;type=album"/>
          <p:cNvPicPr>
            <a:picLocks noChangeAspect="1" noChangeArrowheads="1"/>
          </p:cNvPicPr>
          <p:nvPr/>
        </p:nvPicPr>
        <p:blipFill>
          <a:blip r:embed="rId5" cstate="print"/>
          <a:srcRect t="15462"/>
          <a:stretch>
            <a:fillRect/>
          </a:stretch>
        </p:blipFill>
        <p:spPr bwMode="auto">
          <a:xfrm>
            <a:off x="4786314" y="4749457"/>
            <a:ext cx="3571900" cy="1842443"/>
          </a:xfrm>
          <a:prstGeom prst="rect">
            <a:avLst/>
          </a:prstGeom>
          <a:noFill/>
        </p:spPr>
      </p:pic>
      <p:pic>
        <p:nvPicPr>
          <p:cNvPr id="80908" name="Picture 12" descr="https://sun9-51.userapi.com/impg/TniEYVka8CUKxS4lfTqVk4mEj-OohK7vaasIiQ/IEesXH_hmr8.jpg?size=1280x960&amp;quality=95&amp;sign=f4a8de72e9f43ba8e0bfb897de477af2&amp;type=album"/>
          <p:cNvPicPr>
            <a:picLocks noChangeAspect="1" noChangeArrowheads="1"/>
          </p:cNvPicPr>
          <p:nvPr/>
        </p:nvPicPr>
        <p:blipFill>
          <a:blip r:embed="rId6" cstate="print"/>
          <a:srcRect t="8085"/>
          <a:stretch>
            <a:fillRect/>
          </a:stretch>
        </p:blipFill>
        <p:spPr bwMode="auto">
          <a:xfrm>
            <a:off x="4786314" y="2143116"/>
            <a:ext cx="3534348" cy="2436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471</Words>
  <Application>Microsoft Office PowerPoint</Application>
  <PresentationFormat>Экран (4:3)</PresentationFormat>
  <Paragraphs>68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Проведение  ежегодных тематических проверок  (ОТП, РТП,  МТП) по охране труда – это эффективная  форма пропаганды знаний правил охраны труда и безопасности с использованием чек – листов,  подготовленных ТИТ </vt:lpstr>
      <vt:lpstr>Активизации пропагандистской работы способствует участие профсоюзных организаций в Годах охраны труда, объявляемых в области  каждые 2 года  Минтрудом области, ГИТ АО, ФПАО, объединением работодателей АО (по специальному плану, утвержденному президиумом)</vt:lpstr>
      <vt:lpstr>Всемирный день охраны труда – 28 апреля: проведение смотров, конкурсов, дней, декад, месячников охраны труда; выступления в различных средствах массовой информации о важности сохранения здоровья в период трудовой деятельности; изучение передового опыта работы; тематические встречи с представителями власти, работодателями и т.п.   </vt:lpstr>
      <vt:lpstr>Слайд 13</vt:lpstr>
      <vt:lpstr> Ежегодно проводится их обучение уполномоченных лиц по охране труда. Их знания по охране труда помогают в осуществлении контроля за безопасностью труда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Glavbux</dc:creator>
  <cp:lastModifiedBy>Zampred</cp:lastModifiedBy>
  <cp:revision>180</cp:revision>
  <dcterms:created xsi:type="dcterms:W3CDTF">2018-04-03T06:40:28Z</dcterms:created>
  <dcterms:modified xsi:type="dcterms:W3CDTF">2024-02-02T12:32:56Z</dcterms:modified>
</cp:coreProperties>
</file>